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1" r:id="rId20"/>
    <p:sldId id="311" r:id="rId21"/>
    <p:sldId id="302" r:id="rId22"/>
    <p:sldId id="313" r:id="rId23"/>
    <p:sldId id="308" r:id="rId24"/>
    <p:sldId id="309" r:id="rId25"/>
    <p:sldId id="312" r:id="rId26"/>
    <p:sldId id="303" r:id="rId27"/>
    <p:sldId id="314" r:id="rId28"/>
    <p:sldId id="304" r:id="rId29"/>
    <p:sldId id="275" r:id="rId30"/>
    <p:sldId id="277" r:id="rId31"/>
    <p:sldId id="297" r:id="rId32"/>
    <p:sldId id="276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305" r:id="rId41"/>
    <p:sldId id="293" r:id="rId42"/>
    <p:sldId id="316" r:id="rId43"/>
    <p:sldId id="318" r:id="rId44"/>
    <p:sldId id="315" r:id="rId45"/>
    <p:sldId id="317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294" r:id="rId54"/>
    <p:sldId id="295" r:id="rId55"/>
    <p:sldId id="290" r:id="rId56"/>
    <p:sldId id="296" r:id="rId57"/>
    <p:sldId id="326" r:id="rId58"/>
    <p:sldId id="291" r:id="rId59"/>
    <p:sldId id="30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/>
    <p:restoredTop sz="94722"/>
  </p:normalViewPr>
  <p:slideViewPr>
    <p:cSldViewPr snapToGrid="0" snapToObjects="1">
      <p:cViewPr>
        <p:scale>
          <a:sx n="121" d="100"/>
          <a:sy n="121" d="100"/>
        </p:scale>
        <p:origin x="3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tholic.org.tw/theology/public/liyi/topics/music/su/text4_B.ht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../media/media1.tiff"/><Relationship Id="rId2" Type="http://schemas.openxmlformats.org/officeDocument/2006/relationships/video" Target="../media/media1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1" Type="http://schemas.microsoft.com/office/2007/relationships/media" Target="../media/media2.tiff"/><Relationship Id="rId2" Type="http://schemas.openxmlformats.org/officeDocument/2006/relationships/video" Target="../media/media2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1" Type="http://schemas.microsoft.com/office/2007/relationships/media" Target="../media/media3.tiff"/><Relationship Id="rId2" Type="http://schemas.openxmlformats.org/officeDocument/2006/relationships/video" Target="../media/media3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203979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/>
              <a:t>司琴及指揮導論 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dirty="0"/>
              <a:t>聖樂委員會培育組專題講座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139152"/>
            <a:ext cx="7197726" cy="1405467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							     導師: 溫錦屏女士丶馮映筠女士</a:t>
            </a:r>
            <a:endParaRPr lang="en-US" dirty="0"/>
          </a:p>
          <a:p>
            <a:pPr algn="l"/>
            <a:r>
              <a:rPr lang="en-US" dirty="0" smtClean="0"/>
              <a:t>							     2016</a:t>
            </a:r>
            <a:r>
              <a:rPr lang="en-US" dirty="0"/>
              <a:t>年10月13日晚上七時三十分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75" y="1422877"/>
            <a:ext cx="10131425" cy="471079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11200" b="1" dirty="0"/>
              <a:t>指揮運用各種手勢和姿態的目的，主要在於能使</a:t>
            </a:r>
            <a:r>
              <a:rPr lang="zh-TW" altLang="en-US" sz="11200" b="1" dirty="0" smtClean="0"/>
              <a:t>合唱團</a:t>
            </a:r>
            <a:r>
              <a:rPr lang="en-US" altLang="zh-TW" sz="11200" b="1" dirty="0" smtClean="0"/>
              <a:t>  </a:t>
            </a:r>
            <a:r>
              <a:rPr lang="zh-TW" altLang="en-US" sz="11200" b="1" dirty="0" smtClean="0"/>
              <a:t> </a:t>
            </a:r>
            <a:r>
              <a:rPr lang="en-US" altLang="zh-TW" sz="11200" b="1" dirty="0">
                <a:latin typeface="Times New Roman" charset="0"/>
              </a:rPr>
              <a:t>/ </a:t>
            </a:r>
            <a:r>
              <a:rPr lang="en-US" altLang="zh-TW" sz="11200" b="1" dirty="0" smtClean="0">
                <a:latin typeface="Times New Roman" charset="0"/>
              </a:rPr>
              <a:t>     </a:t>
            </a:r>
            <a:r>
              <a:rPr lang="zh-TW" altLang="en-US" sz="11200" b="1" dirty="0" smtClean="0">
                <a:latin typeface="Times New Roman" charset="0"/>
              </a:rPr>
              <a:t>樂隊的成員</a:t>
            </a:r>
            <a:r>
              <a:rPr lang="zh-TW" altLang="en-US" sz="11200" b="1" dirty="0">
                <a:latin typeface="Times New Roman" charset="0"/>
              </a:rPr>
              <a:t>能整齊地演奏音樂的節奏，進而能詮釋音樂的內涵</a:t>
            </a:r>
          </a:p>
          <a:p>
            <a:pPr>
              <a:buNone/>
              <a:defRPr/>
            </a:pPr>
            <a:endParaRPr lang="zh-TW" altLang="en-US" sz="5600" b="1" dirty="0">
              <a:latin typeface="Times New Roman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zh-TW" altLang="en-US" sz="11200" b="1" dirty="0" smtClean="0">
                <a:solidFill>
                  <a:srgbClr val="E80A1A"/>
                </a:solidFill>
                <a:latin typeface="Times New Roman" charset="0"/>
              </a:rPr>
              <a:t>因此</a:t>
            </a:r>
            <a:r>
              <a:rPr lang="zh-TW" altLang="en-US" sz="11200" b="1" dirty="0">
                <a:solidFill>
                  <a:srgbClr val="E80A1A"/>
                </a:solidFill>
                <a:latin typeface="Times New Roman" charset="0"/>
              </a:rPr>
              <a:t>，最有價值的手勢</a:t>
            </a:r>
            <a:r>
              <a:rPr lang="en-US" altLang="zh-TW" sz="11200" b="1" dirty="0">
                <a:solidFill>
                  <a:srgbClr val="E80A1A"/>
                </a:solidFill>
                <a:latin typeface="Times New Roman" charset="0"/>
              </a:rPr>
              <a:t>(gestures)</a:t>
            </a:r>
            <a:r>
              <a:rPr lang="zh-TW" altLang="en-US" sz="11200" b="1" dirty="0">
                <a:solidFill>
                  <a:srgbClr val="E80A1A"/>
                </a:solidFill>
                <a:latin typeface="Times New Roman" charset="0"/>
              </a:rPr>
              <a:t>和姿態</a:t>
            </a:r>
            <a:r>
              <a:rPr lang="en-US" altLang="zh-TW" sz="11200" b="1" dirty="0">
                <a:solidFill>
                  <a:srgbClr val="E80A1A"/>
                </a:solidFill>
                <a:latin typeface="Times New Roman" charset="0"/>
              </a:rPr>
              <a:t>(postures)</a:t>
            </a:r>
            <a:r>
              <a:rPr lang="zh-TW" altLang="en-US" sz="11200" b="1" dirty="0" smtClean="0">
                <a:solidFill>
                  <a:srgbClr val="E80A1A"/>
                </a:solidFill>
                <a:latin typeface="Times New Roman" charset="0"/>
              </a:rPr>
              <a:t>，莫過於</a:t>
            </a:r>
            <a:r>
              <a:rPr lang="zh-TW" altLang="en-US" sz="11200" b="1" dirty="0">
                <a:solidFill>
                  <a:srgbClr val="E80A1A"/>
                </a:solidFill>
                <a:latin typeface="Times New Roman" charset="0"/>
              </a:rPr>
              <a:t>能同時表示節奏及詮釋音樂了</a:t>
            </a:r>
          </a:p>
          <a:p>
            <a:pPr>
              <a:buNone/>
              <a:defRPr/>
            </a:pPr>
            <a:endParaRPr lang="zh-TW" altLang="en-US" sz="5600" b="1" dirty="0">
              <a:solidFill>
                <a:srgbClr val="E80A1A"/>
              </a:solidFill>
              <a:latin typeface="Times New Roman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11200" b="1" dirty="0">
                <a:latin typeface="Times New Roman" charset="0"/>
              </a:rPr>
              <a:t>指揮是音樂藝術的再創造者，他必須設法根據作曲家的曲意，把作曲家在樂曲中的涵意及精神表達出來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5379" y="136990"/>
            <a:ext cx="8330880" cy="115755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/>
              <a:t>指揮的定義、重要性、功能及使命</a:t>
            </a:r>
          </a:p>
        </p:txBody>
      </p:sp>
    </p:spTree>
    <p:extLst>
      <p:ext uri="{BB962C8B-B14F-4D97-AF65-F5344CB8AC3E}">
        <p14:creationId xmlns:p14="http://schemas.microsoft.com/office/powerpoint/2010/main" val="15792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736" y="1791128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指揮在合唱團中的身份 </a:t>
            </a:r>
            <a:r>
              <a:rPr lang="en-US" altLang="zh-TW" sz="4800" b="1" dirty="0" smtClean="0">
                <a:latin typeface="Times New Roman" charset="0"/>
              </a:rPr>
              <a:t>/</a:t>
            </a:r>
            <a:r>
              <a:rPr lang="en-US" altLang="zh-TW" sz="4800" b="1" dirty="0" smtClean="0"/>
              <a:t> </a:t>
            </a:r>
            <a:r>
              <a:rPr lang="zh-TW" altLang="en-US" sz="4800" b="1" dirty="0" smtClean="0"/>
              <a:t>角色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4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633" y="1525617"/>
            <a:ext cx="6054047" cy="4721071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合唱團的靈魂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音樂家的角色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啓蒙的角色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行政的角色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教師的角色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領導 </a:t>
            </a:r>
            <a:r>
              <a:rPr lang="en-US" altLang="zh-TW" sz="2800" b="1" dirty="0">
                <a:latin typeface="Times New Roman" charset="0"/>
              </a:rPr>
              <a:t>/ </a:t>
            </a:r>
            <a:r>
              <a:rPr lang="zh-TW" altLang="en-US" sz="2800" b="1" dirty="0">
                <a:latin typeface="Times New Roman" charset="0"/>
              </a:rPr>
              <a:t>領袖的角色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輔導員</a:t>
            </a:r>
            <a:r>
              <a:rPr lang="en-US" altLang="zh-TW" sz="2800" b="1" dirty="0">
                <a:latin typeface="Times New Roman" charset="0"/>
              </a:rPr>
              <a:t>/</a:t>
            </a:r>
            <a:r>
              <a:rPr lang="zh-TW" altLang="en-US" sz="2800" b="1" dirty="0">
                <a:latin typeface="Times New Roman" charset="0"/>
              </a:rPr>
              <a:t>醫生的角色</a:t>
            </a:r>
          </a:p>
          <a:p>
            <a:pPr>
              <a:defRPr/>
            </a:pPr>
            <a:r>
              <a:rPr lang="zh-TW" altLang="en-US" sz="2800" b="1" dirty="0">
                <a:latin typeface="Times New Roman" charset="0"/>
              </a:rPr>
              <a:t>家人</a:t>
            </a:r>
            <a:r>
              <a:rPr lang="en-US" altLang="zh-TW" sz="2800" b="1" dirty="0">
                <a:latin typeface="Times New Roman" charset="0"/>
              </a:rPr>
              <a:t>/</a:t>
            </a:r>
            <a:r>
              <a:rPr lang="zh-TW" altLang="en-US" sz="2800" b="1" dirty="0">
                <a:latin typeface="Times New Roman" charset="0"/>
              </a:rPr>
              <a:t>朋友的角色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945" y="332199"/>
            <a:ext cx="10131425" cy="94179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/>
              <a:t>指揮在合唱團中的身份 </a:t>
            </a:r>
            <a:r>
              <a:rPr lang="en-US" altLang="zh-TW" b="1" dirty="0" smtClean="0">
                <a:latin typeface="Times New Roman" charset="0"/>
              </a:rPr>
              <a:t>/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角色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4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832" y="1400711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成為一名優秀指揮的要求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7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700" y="2384366"/>
            <a:ext cx="8867704" cy="364913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4000" b="1" dirty="0">
                <a:latin typeface="Times New Roman" charset="0"/>
              </a:rPr>
              <a:t>良好的視唱能力</a:t>
            </a:r>
          </a:p>
          <a:p>
            <a:pPr>
              <a:defRPr/>
            </a:pPr>
            <a:r>
              <a:rPr lang="zh-TW" altLang="en-US" sz="4000" b="1" dirty="0">
                <a:latin typeface="Times New Roman" charset="0"/>
              </a:rPr>
              <a:t>彈奏樂器的能力：最好是鋼琴</a:t>
            </a:r>
          </a:p>
          <a:p>
            <a:pPr>
              <a:defRPr/>
            </a:pPr>
            <a:r>
              <a:rPr lang="zh-TW" altLang="en-US" sz="4000" b="1" dirty="0">
                <a:latin typeface="Times New Roman" charset="0"/>
              </a:rPr>
              <a:t>良好及敏銳的聆聽能力</a:t>
            </a:r>
            <a:r>
              <a:rPr lang="en-US" altLang="zh-TW" sz="4000" b="1" dirty="0">
                <a:latin typeface="Times New Roman" charset="0"/>
              </a:rPr>
              <a:t>:</a:t>
            </a:r>
          </a:p>
          <a:p>
            <a:pPr>
              <a:buNone/>
              <a:defRPr/>
            </a:pPr>
            <a:r>
              <a:rPr lang="en-US" altLang="zh-TW" sz="4000" b="1" dirty="0">
                <a:latin typeface="Times New Roman" charset="0"/>
              </a:rPr>
              <a:t>	</a:t>
            </a:r>
            <a:r>
              <a:rPr lang="zh-TW" altLang="en-US" sz="4000" b="1" dirty="0">
                <a:latin typeface="Times New Roman" charset="0"/>
              </a:rPr>
              <a:t>絕對音高 </a:t>
            </a:r>
            <a:r>
              <a:rPr lang="en-US" altLang="zh-TW" sz="4000" b="1" i="1" dirty="0">
                <a:latin typeface="Times New Roman" charset="0"/>
              </a:rPr>
              <a:t>(Perfect Pitch)</a:t>
            </a:r>
            <a:r>
              <a:rPr lang="en-US" altLang="zh-TW" sz="4000" b="1" dirty="0">
                <a:latin typeface="Times New Roman" charset="0"/>
              </a:rPr>
              <a:t> VS </a:t>
            </a:r>
          </a:p>
          <a:p>
            <a:pPr>
              <a:buNone/>
              <a:defRPr/>
            </a:pPr>
            <a:r>
              <a:rPr lang="en-US" altLang="zh-TW" sz="4000" b="1" dirty="0">
                <a:latin typeface="Times New Roman" charset="0"/>
              </a:rPr>
              <a:t>	</a:t>
            </a:r>
            <a:r>
              <a:rPr lang="zh-TW" altLang="en-US" sz="4000" b="1" dirty="0">
                <a:latin typeface="Times New Roman" charset="0"/>
              </a:rPr>
              <a:t>相對音高 </a:t>
            </a:r>
            <a:r>
              <a:rPr lang="en-US" altLang="zh-TW" sz="4000" b="1" i="1" dirty="0">
                <a:latin typeface="Times New Roman" charset="0"/>
              </a:rPr>
              <a:t>(Relative Pitch)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979" y="280827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成為一名優秀指揮的要求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71" y="1638633"/>
            <a:ext cx="10131425" cy="4330652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Times New Roman" charset="0"/>
              </a:rPr>
              <a:t>對唱歌技巧有一定程度的認識：例如正確的呼吸方法、發聲法、發聲位置、站立姿勢、吐字等</a:t>
            </a:r>
            <a:r>
              <a:rPr lang="en-US" altLang="zh-TW" sz="3600" b="1" dirty="0">
                <a:latin typeface="Times New Roman" charset="0"/>
              </a:rPr>
              <a:t>(</a:t>
            </a:r>
            <a:r>
              <a:rPr lang="zh-TW" altLang="en-US" sz="3600" b="1" dirty="0">
                <a:latin typeface="Times New Roman" charset="0"/>
              </a:rPr>
              <a:t>參考附圖</a:t>
            </a:r>
            <a:r>
              <a:rPr lang="en-US" altLang="zh-TW" sz="3600" b="1" dirty="0">
                <a:latin typeface="Times New Roman" charset="0"/>
              </a:rPr>
              <a:t>)</a:t>
            </a:r>
          </a:p>
          <a:p>
            <a:pPr>
              <a:defRPr/>
            </a:pPr>
            <a:r>
              <a:rPr lang="zh-TW" altLang="en-US" sz="3600" b="1" dirty="0">
                <a:latin typeface="Times New Roman" charset="0"/>
              </a:rPr>
              <a:t>能分辨合唱團聲音優劣的能力及改善方法</a:t>
            </a:r>
          </a:p>
          <a:p>
            <a:pPr>
              <a:defRPr/>
            </a:pPr>
            <a:r>
              <a:rPr lang="zh-TW" altLang="en-US" sz="3600" b="1" dirty="0">
                <a:latin typeface="Times New Roman" charset="0"/>
              </a:rPr>
              <a:t>能為合唱團團員編排合適的聲部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279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成為一名優秀指揮的要求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6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A3838A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023" y="595900"/>
            <a:ext cx="6373854" cy="45617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3070" y="5455578"/>
            <a:ext cx="585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聲帶結構丶呼吸及發聲位置圖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088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95" y="1751649"/>
            <a:ext cx="9043826" cy="46696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良好的觀察及分析能力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良好的想像力及創造力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良好的溝通技巧及能力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良好的組織及表達能力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良好的語文能力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良好的音樂理論基礎及音樂修養：如音樂史、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3200" b="1" dirty="0">
                <a:latin typeface="Times New Roman" charset="0"/>
              </a:rPr>
              <a:t>    曲式學、和聲學、對位法等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73" y="404116"/>
            <a:ext cx="10131425" cy="101371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成為一名優秀指揮的要求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53" y="1679730"/>
            <a:ext cx="8314360" cy="432037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指揮技巧的掌握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要求要合理及嚴謹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有恆心及耐性、不輕易放棄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擇善固執，並應有高瞻遠矚的目光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>
                <a:latin typeface="Times New Roman" charset="0"/>
              </a:rPr>
              <a:t>熱愛音樂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200" b="1" dirty="0"/>
              <a:t>虛心學習、不斷求進等等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945" y="167812"/>
            <a:ext cx="10131425" cy="120892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成為一名優秀指揮的要求</a:t>
            </a:r>
            <a:r>
              <a:rPr lang="zh-TW" altLang="en-US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735" y="924674"/>
            <a:ext cx="10131425" cy="310279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指揮基本</a:t>
            </a:r>
            <a:r>
              <a:rPr lang="zh-TW" altLang="en-US" sz="4800" b="1" dirty="0"/>
              <a:t>概念</a:t>
            </a:r>
            <a:r>
              <a:rPr lang="zh-TW" altLang="en-US" sz="4800" b="1" dirty="0" smtClean="0"/>
              <a:t>簡介及示範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99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41" y="339047"/>
            <a:ext cx="9218486" cy="770562"/>
          </a:xfrm>
        </p:spPr>
        <p:txBody>
          <a:bodyPr/>
          <a:lstStyle/>
          <a:p>
            <a:pPr algn="ctr"/>
            <a:r>
              <a:rPr lang="en-US" dirty="0" smtClean="0"/>
              <a:t>內容: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7847" y="1345915"/>
            <a:ext cx="7068620" cy="4681591"/>
          </a:xfrm>
        </p:spPr>
        <p:txBody>
          <a:bodyPr>
            <a:normAutofit/>
          </a:bodyPr>
          <a:lstStyle/>
          <a:p>
            <a:r>
              <a:rPr lang="zh-TW" altLang="en-US" sz="3000" b="1" dirty="0"/>
              <a:t>堂區聖詠團的使命</a:t>
            </a:r>
          </a:p>
          <a:p>
            <a:r>
              <a:rPr lang="zh-TW" altLang="en-US" sz="3000" b="1" dirty="0"/>
              <a:t>一般的誤解</a:t>
            </a:r>
          </a:p>
          <a:p>
            <a:r>
              <a:rPr lang="zh-TW" altLang="en-US" sz="3000" b="1" dirty="0"/>
              <a:t>指揮的定義、重要性、功能及使命</a:t>
            </a:r>
          </a:p>
          <a:p>
            <a:r>
              <a:rPr lang="zh-TW" altLang="en-US" sz="3000" b="1" dirty="0"/>
              <a:t>指揮在合唱團中的身份</a:t>
            </a:r>
            <a:r>
              <a:rPr lang="zh-TW" altLang="en-US" sz="3000" b="1" dirty="0">
                <a:latin typeface="Times New Roman" charset="0"/>
              </a:rPr>
              <a:t> </a:t>
            </a:r>
            <a:r>
              <a:rPr lang="en-US" altLang="zh-TW" sz="3000" b="1" dirty="0">
                <a:latin typeface="Times New Roman" charset="0"/>
              </a:rPr>
              <a:t>/</a:t>
            </a:r>
            <a:r>
              <a:rPr lang="en-US" altLang="zh-TW" sz="3000" b="1" dirty="0"/>
              <a:t> </a:t>
            </a:r>
            <a:r>
              <a:rPr lang="zh-TW" altLang="en-US" sz="3000" b="1" dirty="0"/>
              <a:t>角色</a:t>
            </a:r>
          </a:p>
          <a:p>
            <a:r>
              <a:rPr lang="zh-TW" altLang="en-US" sz="3000" b="1" dirty="0"/>
              <a:t>成為一名優秀指揮的</a:t>
            </a:r>
            <a:r>
              <a:rPr lang="zh-TW" altLang="en-US" sz="3000" b="1" dirty="0" smtClean="0"/>
              <a:t>要求</a:t>
            </a:r>
            <a:endParaRPr lang="en-US" altLang="zh-TW" sz="3000" b="1" dirty="0" smtClean="0"/>
          </a:p>
          <a:p>
            <a:r>
              <a:rPr lang="zh-TW" altLang="en-US" sz="3000" b="1" dirty="0"/>
              <a:t>基本概念</a:t>
            </a:r>
            <a:r>
              <a:rPr lang="zh-TW" altLang="en-US" sz="3000" b="1" dirty="0" smtClean="0"/>
              <a:t>簡介</a:t>
            </a:r>
            <a:endParaRPr lang="en-US" altLang="zh-TW" sz="3000" b="1" dirty="0" smtClean="0"/>
          </a:p>
          <a:p>
            <a:r>
              <a:rPr lang="zh-TW" altLang="en-US" sz="2800" b="1" dirty="0"/>
              <a:t>禮儀中指揮及司琴的</a:t>
            </a:r>
            <a:r>
              <a:rPr lang="zh-TW" altLang="en-US" sz="2800" b="1" dirty="0" smtClean="0"/>
              <a:t>職責</a:t>
            </a:r>
            <a:endParaRPr lang="en-US" altLang="zh-TW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1863" y="1892300"/>
            <a:ext cx="10131425" cy="1455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禮儀中指揮及司琴的</a:t>
            </a:r>
            <a:r>
              <a:rPr lang="zh-TW" altLang="en-US" sz="4400" b="1" dirty="0" smtClean="0"/>
              <a:t>職責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307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4" y="305625"/>
            <a:ext cx="10131425" cy="1456267"/>
          </a:xfrm>
        </p:spPr>
        <p:txBody>
          <a:bodyPr/>
          <a:lstStyle/>
          <a:p>
            <a:pPr algn="ctr"/>
            <a:r>
              <a:rPr lang="zh-TW" altLang="en-US" b="1" dirty="0"/>
              <a:t>禮儀中指揮及司琴的</a:t>
            </a:r>
            <a:r>
              <a:rPr lang="zh-TW" altLang="en-US" b="1" dirty="0" smtClean="0"/>
              <a:t>職責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883" y="1895706"/>
            <a:ext cx="10131425" cy="42969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 smtClean="0"/>
              <a:t>帶領歌詠團及信眾透過音樂讚美</a:t>
            </a:r>
            <a:r>
              <a:rPr lang="zh-TW" altLang="en-US" sz="3000" b="1" dirty="0"/>
              <a:t>及侍奉</a:t>
            </a:r>
            <a:r>
              <a:rPr lang="zh-TW" altLang="en-US" sz="3000" b="1" dirty="0" smtClean="0"/>
              <a:t>天主</a:t>
            </a:r>
            <a:endParaRPr lang="en-US" altLang="zh-TW" sz="3000" b="1" dirty="0" smtClean="0"/>
          </a:p>
          <a:p>
            <a:pPr>
              <a:lnSpc>
                <a:spcPct val="150000"/>
              </a:lnSpc>
            </a:pPr>
            <a:r>
              <a:rPr lang="zh-TW" altLang="en-US" sz="3000" b="1" dirty="0"/>
              <a:t>帶領歌詠團及信眾透過</a:t>
            </a:r>
            <a:r>
              <a:rPr lang="zh-TW" altLang="en-US" sz="3000" b="1" dirty="0" smtClean="0"/>
              <a:t>音樂和歌聲</a:t>
            </a:r>
            <a:r>
              <a:rPr lang="zh-TW" altLang="en-US" sz="3000" b="1" dirty="0"/>
              <a:t>，為天主傳遞福音的喜訊</a:t>
            </a:r>
          </a:p>
          <a:p>
            <a:pPr>
              <a:lnSpc>
                <a:spcPct val="150000"/>
              </a:lnSpc>
            </a:pPr>
            <a:r>
              <a:rPr lang="zh-TW" altLang="en-US" sz="3000" b="1" dirty="0"/>
              <a:t>透過侍奉及讚美，拉近信友及我們和天主之間的距離；並幫助信友們及我們自己在靈性上不斷成長，在日常生活中一起實踐天主的誡命</a:t>
            </a:r>
          </a:p>
          <a:p>
            <a:endParaRPr lang="en-US" altLang="zh-TW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2" y="316089"/>
            <a:ext cx="9823804" cy="824089"/>
          </a:xfrm>
        </p:spPr>
        <p:txBody>
          <a:bodyPr/>
          <a:lstStyle/>
          <a:p>
            <a:r>
              <a:rPr lang="zh-TW" altLang="en-US" b="1" dirty="0" smtClean="0"/>
              <a:t>另外，指揮還需要</a:t>
            </a:r>
            <a:r>
              <a:rPr lang="en-US" altLang="zh-TW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10923"/>
            <a:ext cx="10131425" cy="7366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花時間分析和了解樂曲 </a:t>
            </a:r>
            <a:r>
              <a:rPr lang="en-US" altLang="zh-TW" sz="2800" b="1" dirty="0">
                <a:latin typeface="Times New Roman" charset="0"/>
              </a:rPr>
              <a:t>/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作曲家的</a:t>
            </a:r>
            <a:r>
              <a:rPr lang="zh-TW" altLang="en-US" sz="2800" b="1" dirty="0" smtClean="0"/>
              <a:t>背景，因為</a:t>
            </a:r>
            <a:r>
              <a:rPr lang="en-US" altLang="zh-TW" sz="2800" b="1" dirty="0" smtClean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643" y="2047523"/>
            <a:ext cx="7992533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/>
          </a:p>
          <a:p>
            <a:r>
              <a:rPr lang="en-US" altLang="zh-TW" sz="2400" b="1" dirty="0" smtClean="0"/>
              <a:t>-- </a:t>
            </a:r>
            <a:r>
              <a:rPr lang="zh-TW" altLang="en-US" sz="2400" b="1" dirty="0" smtClean="0"/>
              <a:t>不同</a:t>
            </a:r>
            <a:r>
              <a:rPr lang="zh-TW" altLang="en-US" sz="2400" b="1" dirty="0"/>
              <a:t>時期的作品，有不同的歷史背景和風格特色</a:t>
            </a:r>
          </a:p>
          <a:p>
            <a:pPr>
              <a:lnSpc>
                <a:spcPct val="90000"/>
              </a:lnSpc>
              <a:buNone/>
              <a:defRPr/>
            </a:pPr>
            <a:endParaRPr lang="zh-TW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zh-TW" sz="2400" b="1" dirty="0" smtClean="0"/>
              <a:t>-- </a:t>
            </a:r>
            <a:r>
              <a:rPr lang="zh-TW" altLang="en-US" sz="2400" b="1" dirty="0" smtClean="0"/>
              <a:t>不同</a:t>
            </a:r>
            <a:r>
              <a:rPr lang="zh-TW" altLang="en-US" sz="2400" b="1" dirty="0"/>
              <a:t>的作曲家有不同的創作風格</a:t>
            </a:r>
          </a:p>
          <a:p>
            <a:pPr>
              <a:lnSpc>
                <a:spcPct val="90000"/>
              </a:lnSpc>
              <a:buNone/>
              <a:defRPr/>
            </a:pPr>
            <a:endParaRPr lang="zh-TW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zh-TW" sz="2400" b="1" dirty="0" smtClean="0"/>
              <a:t>-- </a:t>
            </a:r>
            <a:r>
              <a:rPr lang="zh-TW" altLang="en-US" sz="2400" b="1" dirty="0" smtClean="0"/>
              <a:t>了解</a:t>
            </a:r>
            <a:r>
              <a:rPr lang="zh-TW" altLang="en-US" sz="2400" b="1" dirty="0"/>
              <a:t>樂曲的背景，把樂曲更準確地演繹出來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642" y="4486786"/>
            <a:ext cx="10351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</a:rPr>
              <a:t>*  </a:t>
            </a:r>
            <a:r>
              <a:rPr lang="zh-TW" altLang="en-US" sz="2000" b="1" i="1" dirty="0" smtClean="0">
                <a:solidFill>
                  <a:srgbClr val="FF0000"/>
                </a:solidFill>
              </a:rPr>
              <a:t>不同</a:t>
            </a:r>
            <a:r>
              <a:rPr lang="zh-TW" altLang="en-US" sz="2000" b="1" i="1" dirty="0">
                <a:solidFill>
                  <a:srgbClr val="FF0000"/>
                </a:solidFill>
              </a:rPr>
              <a:t>的指揮亦會對同一首作品有不同的理解和處理，可參考不同合唱團及指揮的錄音</a:t>
            </a:r>
            <a:r>
              <a:rPr lang="zh-TW" altLang="en-US" sz="2000" b="1" i="1" dirty="0" smtClean="0">
                <a:solidFill>
                  <a:srgbClr val="FF0000"/>
                </a:solidFill>
              </a:rPr>
              <a:t>，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TW" sz="2000" b="1" i="1" dirty="0">
                <a:solidFill>
                  <a:srgbClr val="FF0000"/>
                </a:solidFill>
              </a:rPr>
              <a:t> 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   </a:t>
            </a:r>
            <a:r>
              <a:rPr lang="zh-TW" altLang="en-US" sz="2000" b="1" i="1" dirty="0" smtClean="0">
                <a:solidFill>
                  <a:srgbClr val="FF0000"/>
                </a:solidFill>
              </a:rPr>
              <a:t>從多角度</a:t>
            </a:r>
            <a:r>
              <a:rPr lang="zh-TW" altLang="en-US" sz="2000" b="1" i="1" dirty="0">
                <a:solidFill>
                  <a:srgbClr val="FF0000"/>
                </a:solidFill>
              </a:rPr>
              <a:t>瞭解樂曲和加深對樂曲的認識</a:t>
            </a:r>
          </a:p>
        </p:txBody>
      </p:sp>
    </p:spTree>
    <p:extLst>
      <p:ext uri="{BB962C8B-B14F-4D97-AF65-F5344CB8AC3E}">
        <p14:creationId xmlns:p14="http://schemas.microsoft.com/office/powerpoint/2010/main" val="4932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92" y="1855279"/>
            <a:ext cx="10479485" cy="36491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dirty="0"/>
              <a:t>瞭解歌詞的正確讀音</a:t>
            </a:r>
          </a:p>
          <a:p>
            <a:pPr>
              <a:buNone/>
              <a:defRPr/>
            </a:pPr>
            <a:endParaRPr lang="zh-TW" altLang="en-US" sz="1600" b="1" dirty="0"/>
          </a:p>
          <a:p>
            <a:pPr>
              <a:defRPr/>
            </a:pPr>
            <a:r>
              <a:rPr lang="zh-TW" altLang="en-US" sz="3200" b="1" dirty="0"/>
              <a:t>瞭解歌詞所表達的訊息、內容及</a:t>
            </a:r>
            <a:r>
              <a:rPr lang="en-US" altLang="zh-TW" sz="3200" b="1" dirty="0">
                <a:latin typeface="Times New Roman" charset="0"/>
              </a:rPr>
              <a:t>(</a:t>
            </a:r>
            <a:r>
              <a:rPr lang="zh-TW" altLang="en-US" sz="3200" b="1" dirty="0">
                <a:latin typeface="Times New Roman" charset="0"/>
              </a:rPr>
              <a:t>深層</a:t>
            </a:r>
            <a:r>
              <a:rPr lang="en-US" altLang="zh-TW" sz="3200" b="1" dirty="0">
                <a:latin typeface="Times New Roman" charset="0"/>
              </a:rPr>
              <a:t>)</a:t>
            </a:r>
            <a:r>
              <a:rPr lang="zh-TW" altLang="en-US" sz="3200" b="1" dirty="0">
                <a:latin typeface="Times New Roman" charset="0"/>
              </a:rPr>
              <a:t>意義</a:t>
            </a:r>
          </a:p>
          <a:p>
            <a:pPr>
              <a:buNone/>
              <a:defRPr/>
            </a:pPr>
            <a:endParaRPr lang="zh-TW" altLang="en-US" sz="1600" b="1" dirty="0">
              <a:latin typeface="Times New Roman" charset="0"/>
            </a:endParaRPr>
          </a:p>
          <a:p>
            <a:pPr>
              <a:defRPr/>
            </a:pPr>
            <a:r>
              <a:rPr lang="zh-TW" altLang="en-US" sz="3200" b="1" dirty="0"/>
              <a:t>需要時可查閱字典及請教別人</a:t>
            </a:r>
            <a:r>
              <a:rPr lang="en-US" altLang="zh-TW" sz="3200" b="1" dirty="0">
                <a:latin typeface="Times New Roman" charset="0"/>
              </a:rPr>
              <a:t>(</a:t>
            </a:r>
            <a:r>
              <a:rPr lang="zh-TW" altLang="en-US" sz="3200" b="1" dirty="0">
                <a:latin typeface="Times New Roman" charset="0"/>
              </a:rPr>
              <a:t>特別</a:t>
            </a:r>
            <a:r>
              <a:rPr lang="zh-TW" altLang="en-US" sz="3200" b="1" dirty="0" smtClean="0">
                <a:latin typeface="Times New Roman" charset="0"/>
              </a:rPr>
              <a:t>是拉丁文或外文</a:t>
            </a:r>
            <a:r>
              <a:rPr lang="zh-TW" altLang="en-US" sz="3200" b="1" dirty="0">
                <a:latin typeface="Times New Roman" charset="0"/>
              </a:rPr>
              <a:t>歌曲</a:t>
            </a:r>
            <a:r>
              <a:rPr lang="en-US" altLang="zh-TW" sz="3200" b="1" dirty="0">
                <a:latin typeface="Times New Roman" charset="0"/>
              </a:rPr>
              <a:t>)</a:t>
            </a:r>
          </a:p>
          <a:p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3017" y="497437"/>
            <a:ext cx="7246584" cy="1222375"/>
          </a:xfrm>
        </p:spPr>
        <p:txBody>
          <a:bodyPr/>
          <a:lstStyle/>
          <a:p>
            <a:r>
              <a:rPr lang="zh-TW" altLang="en-US" b="1" dirty="0" smtClean="0"/>
              <a:t>另外，指揮還需要</a:t>
            </a:r>
            <a:r>
              <a:rPr lang="en-US" altLang="zh-TW" b="1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0972" y="556707"/>
            <a:ext cx="10131425" cy="108982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樂曲 </a:t>
            </a:r>
            <a:r>
              <a:rPr lang="en-US" altLang="zh-TW" sz="4000" b="1" dirty="0">
                <a:latin typeface="Times New Roman" charset="0"/>
              </a:rPr>
              <a:t>/</a:t>
            </a:r>
            <a:r>
              <a:rPr lang="en-US" altLang="zh-TW" sz="4000" b="1" dirty="0"/>
              <a:t> </a:t>
            </a:r>
            <a:r>
              <a:rPr lang="zh-TW" altLang="en-US" sz="4000" b="1" dirty="0"/>
              <a:t>歌詞內容及其意義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56505" y="2086801"/>
            <a:ext cx="9223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Times New Roman" charset="0"/>
              </a:rPr>
              <a:t>* </a:t>
            </a:r>
            <a:r>
              <a:rPr lang="zh-TW" altLang="en-US" sz="3200" b="1" dirty="0">
                <a:latin typeface="Times New Roman" charset="0"/>
              </a:rPr>
              <a:t>了解了歌詞的意思，再配合歌曲的旋律、節奏等音樂元素，才能把歌曲原本的意境及面貌呈現出來</a:t>
            </a:r>
          </a:p>
        </p:txBody>
      </p:sp>
    </p:spTree>
    <p:extLst>
      <p:ext uri="{BB962C8B-B14F-4D97-AF65-F5344CB8AC3E}">
        <p14:creationId xmlns:p14="http://schemas.microsoft.com/office/powerpoint/2010/main" val="2948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5213" y="2227263"/>
            <a:ext cx="10131425" cy="1455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指揮及司琴的關係和合作</a:t>
            </a:r>
            <a:r>
              <a:rPr lang="en-US" altLang="zh-TW" sz="4800" b="1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630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931"/>
            <a:ext cx="10131425" cy="1039955"/>
          </a:xfrm>
        </p:spPr>
        <p:txBody>
          <a:bodyPr/>
          <a:lstStyle/>
          <a:p>
            <a:pPr algn="ctr"/>
            <a:r>
              <a:rPr lang="zh-TW" altLang="en-US" b="1" dirty="0"/>
              <a:t>指揮及</a:t>
            </a:r>
            <a:r>
              <a:rPr lang="zh-TW" altLang="en-US" b="1" dirty="0" smtClean="0"/>
              <a:t>司琴之間的</a:t>
            </a:r>
            <a:r>
              <a:rPr lang="zh-TW" altLang="en-US" b="1" dirty="0"/>
              <a:t>關係和合作</a:t>
            </a:r>
            <a:r>
              <a:rPr lang="en-US" altLang="zh-TW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935" y="1106311"/>
            <a:ext cx="10131425" cy="46397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latin typeface="PMingLiU" charset="-120"/>
                <a:ea typeface="PMingLiU" charset="-120"/>
                <a:cs typeface="PMingLiU" charset="-120"/>
              </a:rPr>
              <a:t>需要時刻保持互相尊重丶互相扶持的合作關係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latin typeface="PMingLiU" charset="-120"/>
                <a:ea typeface="PMingLiU" charset="-120"/>
                <a:cs typeface="PMingLiU" charset="-120"/>
              </a:rPr>
              <a:t>需要時間互相瞭解丶磨合和培養默契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3000" dirty="0">
                <a:latin typeface="PMingLiU" charset="-120"/>
                <a:ea typeface="PMingLiU" charset="-120"/>
                <a:cs typeface="PMingLiU" charset="-120"/>
              </a:rPr>
              <a:t>如時間許可</a:t>
            </a:r>
            <a:r>
              <a:rPr lang="zh-TW" altLang="en-US" sz="3000" dirty="0" smtClean="0">
                <a:latin typeface="PMingLiU" charset="-120"/>
                <a:ea typeface="PMingLiU" charset="-120"/>
                <a:cs typeface="PMingLiU" charset="-120"/>
              </a:rPr>
              <a:t>，指揮應</a:t>
            </a:r>
            <a:r>
              <a:rPr lang="zh-TW" altLang="en-US" sz="3000" dirty="0">
                <a:latin typeface="PMingLiU" charset="-120"/>
                <a:ea typeface="PMingLiU" charset="-120"/>
                <a:cs typeface="PMingLiU" charset="-120"/>
              </a:rPr>
              <a:t>儘早把選好的樂曲交給伴奏練習 </a:t>
            </a:r>
            <a:r>
              <a:rPr lang="en-US" altLang="zh-TW" sz="3000" dirty="0"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en-US" sz="3000" dirty="0">
                <a:latin typeface="PMingLiU" charset="-120"/>
                <a:ea typeface="PMingLiU" charset="-120"/>
                <a:cs typeface="PMingLiU" charset="-120"/>
              </a:rPr>
              <a:t>因此需提早決定演唱的曲目</a:t>
            </a:r>
            <a:r>
              <a:rPr lang="en-US" altLang="zh-TW" sz="3000" dirty="0">
                <a:latin typeface="PMingLiU" charset="-120"/>
                <a:ea typeface="PMingLiU" charset="-120"/>
                <a:cs typeface="PMingLiU" charset="-120"/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3000" dirty="0">
                <a:latin typeface="PMingLiU" charset="-120"/>
                <a:ea typeface="PMingLiU" charset="-120"/>
                <a:cs typeface="PMingLiU" charset="-120"/>
              </a:rPr>
              <a:t>綵排前可向伴奏解釋指揮對樂曲的要求及演繹方法及其它細節，請伴奏配合，使綵排能更順暢及有效地</a:t>
            </a:r>
            <a:r>
              <a:rPr lang="zh-TW" altLang="en-US" sz="3000" dirty="0" smtClean="0">
                <a:latin typeface="PMingLiU" charset="-120"/>
                <a:ea typeface="PMingLiU" charset="-120"/>
                <a:cs typeface="PMingLiU" charset="-120"/>
              </a:rPr>
              <a:t>進行</a:t>
            </a:r>
            <a:endParaRPr lang="zh-TW" altLang="en-US" sz="3000" dirty="0"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36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045" y="1422400"/>
            <a:ext cx="10131425" cy="4255911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zh-TW" altLang="en-US" sz="2800" dirty="0" smtClean="0">
                <a:latin typeface="PMingLiU" charset="-120"/>
                <a:ea typeface="PMingLiU" charset="-120"/>
                <a:cs typeface="PMingLiU" charset="-120"/>
              </a:rPr>
              <a:t>如指揮能預先告知司琴樂曲的練習次序</a:t>
            </a:r>
            <a:r>
              <a:rPr lang="zh-TW" altLang="en-US" sz="2800" dirty="0">
                <a:latin typeface="PMingLiU" charset="-120"/>
                <a:ea typeface="PMingLiU" charset="-120"/>
                <a:cs typeface="PMingLiU" charset="-120"/>
              </a:rPr>
              <a:t>，</a:t>
            </a:r>
            <a:r>
              <a:rPr lang="zh-TW" altLang="en-US" sz="2800" dirty="0" smtClean="0">
                <a:latin typeface="PMingLiU" charset="-120"/>
                <a:ea typeface="PMingLiU" charset="-120"/>
                <a:cs typeface="PMingLiU" charset="-120"/>
              </a:rPr>
              <a:t>讓司琴預先排好樂譜， 這樣能夠提升練習的流暢度</a:t>
            </a:r>
            <a:r>
              <a:rPr lang="zh-TW" altLang="en-US" sz="2800" smtClean="0">
                <a:latin typeface="PMingLiU" charset="-120"/>
                <a:ea typeface="PMingLiU" charset="-120"/>
                <a:cs typeface="PMingLiU" charset="-120"/>
              </a:rPr>
              <a:t>和效率</a:t>
            </a:r>
            <a:endParaRPr lang="en-US" altLang="zh-TW" sz="2800" dirty="0"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800" dirty="0">
                <a:latin typeface="PMingLiU" charset="-120"/>
                <a:ea typeface="PMingLiU" charset="-120"/>
                <a:cs typeface="PMingLiU" charset="-120"/>
              </a:rPr>
              <a:t>綵排前可向伴奏解釋指揮對樂曲的要求及演繹方法及其它細節，請伴奏配合，使綵排能更順暢及有效地進行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2800" dirty="0">
                <a:latin typeface="PMingLiU" charset="-120"/>
                <a:ea typeface="PMingLiU" charset="-120"/>
                <a:cs typeface="PMingLiU" charset="-120"/>
              </a:rPr>
              <a:t>如能與伴奏於正式綵排前進行事前綵排，則效果更佳</a:t>
            </a:r>
            <a:endParaRPr lang="en-US" sz="2800" dirty="0">
              <a:latin typeface="PMingLiU" charset="-120"/>
              <a:ea typeface="PMingLiU" charset="-120"/>
              <a:cs typeface="PMingLiU" charset="-12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6734" y="361245"/>
            <a:ext cx="10131425" cy="1174044"/>
          </a:xfrm>
        </p:spPr>
        <p:txBody>
          <a:bodyPr/>
          <a:lstStyle/>
          <a:p>
            <a:pPr algn="ctr"/>
            <a:r>
              <a:rPr lang="zh-TW" altLang="en-US" b="1" dirty="0"/>
              <a:t>指揮及</a:t>
            </a:r>
            <a:r>
              <a:rPr lang="zh-TW" altLang="en-US" b="1" dirty="0" smtClean="0"/>
              <a:t>司琴之間的</a:t>
            </a:r>
            <a:r>
              <a:rPr lang="zh-TW" altLang="en-US" b="1" dirty="0"/>
              <a:t>關係和合作</a:t>
            </a:r>
            <a:r>
              <a:rPr lang="en-US" altLang="zh-TW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6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1" y="124178"/>
            <a:ext cx="10131425" cy="1354667"/>
          </a:xfrm>
        </p:spPr>
        <p:txBody>
          <a:bodyPr/>
          <a:lstStyle/>
          <a:p>
            <a:pPr algn="ctr"/>
            <a:r>
              <a:rPr lang="zh-TW" altLang="en-US" b="1" dirty="0"/>
              <a:t>當禮儀指揮及司琴</a:t>
            </a:r>
            <a:r>
              <a:rPr lang="zh-TW" altLang="en-US" b="1"/>
              <a:t>的</a:t>
            </a:r>
            <a:r>
              <a:rPr lang="zh-TW" altLang="en-US" b="1" smtClean="0"/>
              <a:t>條件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567" y="1207910"/>
            <a:ext cx="7024511" cy="51025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PMingLiU" charset="-120"/>
                <a:ea typeface="PMingLiU" charset="-120"/>
                <a:cs typeface="PMingLiU" charset="-120"/>
              </a:rPr>
              <a:t>謙虛的僕人 </a:t>
            </a:r>
            <a:r>
              <a:rPr lang="mr-IN" sz="2000" dirty="0" smtClean="0">
                <a:latin typeface="PMingLiU" charset="-120"/>
                <a:ea typeface="PMingLiU" charset="-120"/>
                <a:cs typeface="PMingLiU" charset="-120"/>
              </a:rPr>
              <a:t>–</a:t>
            </a:r>
            <a:r>
              <a:rPr lang="en-US" sz="2000" dirty="0" smtClean="0">
                <a:latin typeface="PMingLiU" charset="-120"/>
                <a:ea typeface="PMingLiU" charset="-120"/>
                <a:cs typeface="PMingLiU" charset="-120"/>
              </a:rPr>
              <a:t> 侍奉天主丶服務他人</a:t>
            </a:r>
          </a:p>
          <a:p>
            <a:r>
              <a:rPr lang="en-US" sz="2000" dirty="0">
                <a:latin typeface="PMingLiU" charset="-120"/>
                <a:ea typeface="PMingLiU" charset="-120"/>
                <a:cs typeface="PMingLiU" charset="-120"/>
              </a:rPr>
              <a:t>常常倚靠天主</a:t>
            </a:r>
          </a:p>
          <a:p>
            <a:r>
              <a:rPr lang="en-US" sz="2000" dirty="0">
                <a:latin typeface="PMingLiU" charset="-120"/>
                <a:ea typeface="PMingLiU" charset="-120"/>
                <a:cs typeface="PMingLiU" charset="-120"/>
              </a:rPr>
              <a:t>定時靈修</a:t>
            </a: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及</a:t>
            </a:r>
            <a:r>
              <a:rPr lang="zh-TW" altLang="en-US" sz="2000" dirty="0" smtClean="0">
                <a:latin typeface="PMingLiU" charset="-120"/>
                <a:ea typeface="PMingLiU" charset="-120"/>
                <a:cs typeface="PMingLiU" charset="-120"/>
              </a:rPr>
              <a:t>祈禱</a:t>
            </a:r>
            <a:endParaRPr lang="en-US" sz="2000" dirty="0" smtClean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US" sz="2000" dirty="0" smtClean="0">
                <a:latin typeface="PMingLiU" charset="-120"/>
                <a:ea typeface="PMingLiU" charset="-120"/>
                <a:cs typeface="PMingLiU" charset="-120"/>
              </a:rPr>
              <a:t>細心和為他人著想</a:t>
            </a:r>
          </a:p>
          <a:p>
            <a:r>
              <a:rPr lang="en-US" sz="2000" dirty="0" smtClean="0">
                <a:latin typeface="PMingLiU" charset="-120"/>
                <a:ea typeface="PMingLiU" charset="-120"/>
                <a:cs typeface="PMingLiU" charset="-120"/>
              </a:rPr>
              <a:t>反應快和懂得臨時應變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 smtClean="0">
                <a:latin typeface="PMingLiU" charset="-120"/>
                <a:ea typeface="PMingLiU" charset="-120"/>
                <a:cs typeface="PMingLiU" charset="-120"/>
              </a:rPr>
              <a:t>指揮</a:t>
            </a: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技巧的掌握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要求要合理及嚴謹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有恆心及耐性、不輕易放棄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擇善固執，並應有高瞻遠矚的目光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熱愛音樂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dirty="0">
                <a:latin typeface="PMingLiU" charset="-120"/>
                <a:ea typeface="PMingLiU" charset="-120"/>
                <a:cs typeface="PMingLiU" charset="-120"/>
              </a:rPr>
              <a:t>虛心學習、不斷求進</a:t>
            </a:r>
            <a:r>
              <a:rPr lang="zh-TW" altLang="en-US" sz="2000" dirty="0" smtClean="0">
                <a:latin typeface="PMingLiU" charset="-120"/>
                <a:ea typeface="PMingLiU" charset="-120"/>
                <a:cs typeface="PMingLiU" charset="-120"/>
              </a:rPr>
              <a:t>等等</a:t>
            </a:r>
            <a:endParaRPr lang="en-US" altLang="zh-TW" sz="2000" dirty="0" smtClean="0"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00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157" y="2255083"/>
            <a:ext cx="5098551" cy="3649133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zh-TW" altLang="en-US" sz="3600" b="1" dirty="0">
                <a:latin typeface="Times New Roman" charset="0"/>
              </a:rPr>
              <a:t>童聲合唱團</a:t>
            </a:r>
          </a:p>
          <a:p>
            <a:pPr marL="609600" indent="-609600">
              <a:buNone/>
              <a:defRPr/>
            </a:pPr>
            <a:endParaRPr lang="zh-TW" altLang="en-US" sz="3600" b="1" dirty="0">
              <a:latin typeface="Times New Roman" charset="0"/>
            </a:endParaRPr>
          </a:p>
          <a:p>
            <a:pPr marL="609600" indent="-609600">
              <a:buNone/>
              <a:defRPr/>
            </a:pPr>
            <a:r>
              <a:rPr lang="en-US" altLang="zh-TW" sz="3600" b="1" dirty="0">
                <a:latin typeface="Times New Roman" charset="0"/>
              </a:rPr>
              <a:t>2.  </a:t>
            </a:r>
            <a:r>
              <a:rPr lang="zh-TW" altLang="en-US" sz="3600" b="1" dirty="0">
                <a:latin typeface="Times New Roman" charset="0"/>
              </a:rPr>
              <a:t>男聲或女聲合唱團</a:t>
            </a:r>
          </a:p>
          <a:p>
            <a:pPr marL="609600" indent="-609600">
              <a:buNone/>
              <a:defRPr/>
            </a:pPr>
            <a:endParaRPr lang="zh-TW" altLang="en-US" sz="3600" b="1" dirty="0">
              <a:latin typeface="Times New Roman" charset="0"/>
            </a:endParaRPr>
          </a:p>
          <a:p>
            <a:pPr marL="609600" indent="-609600">
              <a:buNone/>
              <a:defRPr/>
            </a:pPr>
            <a:r>
              <a:rPr lang="en-US" altLang="zh-TW" sz="3600" b="1" dirty="0">
                <a:latin typeface="Times New Roman" charset="0"/>
              </a:rPr>
              <a:t>3.  </a:t>
            </a:r>
            <a:r>
              <a:rPr lang="zh-TW" altLang="en-US" sz="3600" b="1" dirty="0">
                <a:latin typeface="Times New Roman" charset="0"/>
              </a:rPr>
              <a:t>男女混聲合唱團</a:t>
            </a:r>
          </a:p>
          <a:p>
            <a:endParaRPr 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812521" y="922235"/>
            <a:ext cx="3877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/>
              <a:t>合唱團的種類</a:t>
            </a:r>
          </a:p>
        </p:txBody>
      </p:sp>
    </p:spTree>
    <p:extLst>
      <p:ext uri="{BB962C8B-B14F-4D97-AF65-F5344CB8AC3E}">
        <p14:creationId xmlns:p14="http://schemas.microsoft.com/office/powerpoint/2010/main" val="30050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214" y="243069"/>
            <a:ext cx="7961009" cy="8571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內容: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08" y="1189852"/>
            <a:ext cx="7119991" cy="43459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指揮</a:t>
            </a:r>
            <a:r>
              <a:rPr lang="zh-TW" altLang="en-US" sz="3200" b="1" dirty="0">
                <a:latin typeface="PMingLiU" charset="-120"/>
                <a:ea typeface="PMingLiU" charset="-120"/>
                <a:cs typeface="PMingLiU" charset="-120"/>
              </a:rPr>
              <a:t>及司琴</a:t>
            </a:r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的關係和合作</a:t>
            </a:r>
            <a:r>
              <a:rPr lang="en-US" altLang="zh-TW" sz="3200" b="1" dirty="0" smtClean="0">
                <a:latin typeface="PMingLiU" charset="-120"/>
                <a:ea typeface="PMingLiU" charset="-120"/>
                <a:cs typeface="PMingLiU" charset="-120"/>
              </a:rPr>
              <a:t> </a:t>
            </a:r>
            <a:endParaRPr lang="en-US" altLang="zh-TW" sz="3200" b="1" dirty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en-US" sz="3200" b="1" dirty="0">
                <a:latin typeface="PMingLiU" charset="-120"/>
                <a:ea typeface="PMingLiU" charset="-120"/>
                <a:cs typeface="PMingLiU" charset="-120"/>
              </a:rPr>
              <a:t>當禮儀指揮及司琴的</a:t>
            </a:r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條件</a:t>
            </a:r>
            <a:endParaRPr lang="en-US" altLang="zh-TW" sz="3200" b="1" dirty="0" smtClean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en-US" sz="3200" b="1" dirty="0">
                <a:latin typeface="PMingLiU" charset="-120"/>
                <a:ea typeface="PMingLiU" charset="-120"/>
                <a:cs typeface="PMingLiU" charset="-120"/>
              </a:rPr>
              <a:t>合唱團的</a:t>
            </a:r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種類</a:t>
            </a:r>
            <a:endParaRPr lang="en-US" altLang="zh-TW" sz="3200" b="1" dirty="0" smtClean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en-US" sz="3200" b="1" dirty="0">
                <a:latin typeface="PMingLiU" charset="-120"/>
                <a:ea typeface="PMingLiU" charset="-120"/>
                <a:cs typeface="PMingLiU" charset="-120"/>
              </a:rPr>
              <a:t>合唱團的編排</a:t>
            </a:r>
          </a:p>
          <a:p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合唱</a:t>
            </a:r>
            <a:r>
              <a:rPr lang="zh-TW" altLang="en-US" sz="3200" b="1" dirty="0">
                <a:latin typeface="PMingLiU" charset="-120"/>
                <a:ea typeface="PMingLiU" charset="-120"/>
                <a:cs typeface="PMingLiU" charset="-120"/>
              </a:rPr>
              <a:t>聲部分配的</a:t>
            </a:r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建議</a:t>
            </a:r>
            <a:endParaRPr lang="en-US" altLang="zh-TW" sz="3200" b="1" dirty="0" smtClean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US" sz="3200" b="1" dirty="0" smtClean="0">
                <a:latin typeface="PMingLiU" charset="-120"/>
                <a:ea typeface="PMingLiU" charset="-120"/>
                <a:cs typeface="PMingLiU" charset="-120"/>
              </a:rPr>
              <a:t>選曲對彌撒的重要性及影響</a:t>
            </a:r>
          </a:p>
          <a:p>
            <a:r>
              <a:rPr lang="en-US" sz="3200" b="1" dirty="0" smtClean="0">
                <a:latin typeface="PMingLiU" charset="-120"/>
                <a:ea typeface="PMingLiU" charset="-120"/>
                <a:cs typeface="PMingLiU" charset="-120"/>
              </a:rPr>
              <a:t>答問環節</a:t>
            </a:r>
            <a:endParaRPr lang="en-US" sz="3200" b="1" dirty="0" smtClean="0"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en-US" sz="3200" b="1" dirty="0" smtClean="0">
                <a:latin typeface="PMingLiU" charset="-120"/>
                <a:ea typeface="PMingLiU" charset="-120"/>
                <a:cs typeface="PMingLiU" charset="-120"/>
              </a:rPr>
              <a:t>參考資料</a:t>
            </a:r>
            <a:endParaRPr lang="en-US" altLang="zh-TW" sz="3200" b="1" dirty="0"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711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349" y="219182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5400" b="1" dirty="0" smtClean="0"/>
              <a:t>聲部分類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370764" y="2162615"/>
            <a:ext cx="7595170" cy="364913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altLang="zh-TW" sz="4000" b="1" dirty="0" smtClean="0">
                <a:latin typeface="Times New Roman" charset="0"/>
              </a:rPr>
              <a:t>1.</a:t>
            </a:r>
            <a:r>
              <a:rPr lang="en-US" altLang="zh-TW" sz="4000" b="1" dirty="0" smtClean="0">
                <a:solidFill>
                  <a:srgbClr val="FF0066"/>
                </a:solidFill>
                <a:latin typeface="Times New Roman" charset="0"/>
              </a:rPr>
              <a:t> S</a:t>
            </a:r>
            <a:r>
              <a:rPr lang="en-US" altLang="zh-TW" sz="4000" b="1" dirty="0" smtClean="0">
                <a:latin typeface="Times New Roman" charset="0"/>
              </a:rPr>
              <a:t>oprano  </a:t>
            </a:r>
            <a:r>
              <a:rPr lang="zh-TW" altLang="en-US" sz="4000" b="1" dirty="0" smtClean="0">
                <a:latin typeface="Times New Roman" charset="0"/>
              </a:rPr>
              <a:t>女高音 </a:t>
            </a:r>
            <a:r>
              <a:rPr lang="en-US" altLang="zh-TW" sz="4000" b="1" dirty="0" smtClean="0">
                <a:latin typeface="Times New Roman" charset="0"/>
              </a:rPr>
              <a:t>( S1, S2)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TW" sz="1000" b="1" dirty="0" smtClean="0">
              <a:latin typeface="Times New Roman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altLang="zh-TW" sz="4000" b="1" dirty="0" smtClean="0">
                <a:latin typeface="Times New Roman" charset="0"/>
              </a:rPr>
              <a:t>2.</a:t>
            </a:r>
            <a:r>
              <a:rPr lang="en-US" altLang="zh-TW" sz="4000" b="1" dirty="0" smtClean="0">
                <a:solidFill>
                  <a:srgbClr val="FF0066"/>
                </a:solidFill>
                <a:latin typeface="Times New Roman" charset="0"/>
              </a:rPr>
              <a:t> A</a:t>
            </a:r>
            <a:r>
              <a:rPr lang="en-US" altLang="zh-TW" sz="4000" b="1" dirty="0" smtClean="0">
                <a:latin typeface="Times New Roman" charset="0"/>
              </a:rPr>
              <a:t>lto	      </a:t>
            </a:r>
            <a:r>
              <a:rPr lang="zh-TW" altLang="en-US" sz="4000" b="1" dirty="0" smtClean="0">
                <a:latin typeface="Times New Roman" charset="0"/>
              </a:rPr>
              <a:t>女低音 </a:t>
            </a:r>
            <a:r>
              <a:rPr lang="en-US" altLang="zh-TW" sz="4000" b="1" dirty="0" smtClean="0">
                <a:latin typeface="Times New Roman" charset="0"/>
              </a:rPr>
              <a:t>(A1, A2)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TW" sz="1000" b="1" dirty="0" smtClean="0">
              <a:latin typeface="Times New Roman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altLang="zh-TW" sz="4000" b="1" dirty="0" smtClean="0">
                <a:latin typeface="Times New Roman" charset="0"/>
              </a:rPr>
              <a:t>3.</a:t>
            </a:r>
            <a:r>
              <a:rPr lang="en-US" altLang="zh-TW" sz="4000" b="1" dirty="0" smtClean="0">
                <a:solidFill>
                  <a:srgbClr val="FF0066"/>
                </a:solidFill>
                <a:latin typeface="Times New Roman" charset="0"/>
              </a:rPr>
              <a:t> T</a:t>
            </a:r>
            <a:r>
              <a:rPr lang="en-US" altLang="zh-TW" sz="4000" b="1" dirty="0" smtClean="0">
                <a:latin typeface="Times New Roman" charset="0"/>
              </a:rPr>
              <a:t>enor      </a:t>
            </a:r>
            <a:r>
              <a:rPr lang="zh-TW" altLang="en-US" sz="4000" b="1" dirty="0" smtClean="0">
                <a:latin typeface="Times New Roman" charset="0"/>
              </a:rPr>
              <a:t>男高音 </a:t>
            </a:r>
            <a:r>
              <a:rPr lang="en-US" altLang="zh-TW" sz="4000" b="1" dirty="0" smtClean="0">
                <a:latin typeface="Times New Roman" charset="0"/>
              </a:rPr>
              <a:t>(T1, T2)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TW" sz="1000" b="1" dirty="0" smtClean="0">
              <a:latin typeface="Times New Roman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altLang="zh-TW" sz="4000" b="1" dirty="0" smtClean="0">
                <a:latin typeface="Times New Roman" charset="0"/>
              </a:rPr>
              <a:t>4.</a:t>
            </a:r>
            <a:r>
              <a:rPr lang="en-US" altLang="zh-TW" sz="4000" b="1" dirty="0" smtClean="0">
                <a:solidFill>
                  <a:srgbClr val="FF0066"/>
                </a:solidFill>
                <a:latin typeface="Times New Roman" charset="0"/>
              </a:rPr>
              <a:t> B</a:t>
            </a:r>
            <a:r>
              <a:rPr lang="en-US" altLang="zh-TW" sz="4000" b="1" dirty="0" smtClean="0">
                <a:latin typeface="Times New Roman" charset="0"/>
              </a:rPr>
              <a:t>ass	      </a:t>
            </a:r>
            <a:r>
              <a:rPr lang="zh-TW" altLang="en-US" sz="4000" b="1" dirty="0" smtClean="0">
                <a:latin typeface="Times New Roman" charset="0"/>
              </a:rPr>
              <a:t>男低音 </a:t>
            </a:r>
            <a:r>
              <a:rPr lang="en-US" altLang="zh-TW" sz="4000" b="1" dirty="0" smtClean="0">
                <a:latin typeface="Times New Roman" charset="0"/>
              </a:rPr>
              <a:t>(B1, B2)</a:t>
            </a:r>
          </a:p>
        </p:txBody>
      </p:sp>
    </p:spTree>
    <p:extLst>
      <p:ext uri="{BB962C8B-B14F-4D97-AF65-F5344CB8AC3E}">
        <p14:creationId xmlns:p14="http://schemas.microsoft.com/office/powerpoint/2010/main" val="11303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40" y="410966"/>
            <a:ext cx="10131425" cy="8630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各聲部的</a:t>
            </a:r>
            <a:r>
              <a:rPr lang="zh-TW" altLang="en-US" sz="4800" b="1" dirty="0" smtClean="0"/>
              <a:t>音域</a:t>
            </a:r>
            <a:r>
              <a:rPr lang="en-US" altLang="zh-TW" sz="4800" b="1" dirty="0" smtClean="0"/>
              <a:t> (</a:t>
            </a:r>
            <a:r>
              <a:rPr lang="zh-TW" altLang="en-US" sz="4800" b="1" dirty="0" smtClean="0"/>
              <a:t>參考資料</a:t>
            </a:r>
            <a:r>
              <a:rPr lang="en-US" altLang="zh-TW" sz="4800" b="1" dirty="0" smtClean="0"/>
              <a:t>)</a:t>
            </a:r>
            <a:endParaRPr lang="en-US" sz="4800" dirty="0"/>
          </a:p>
        </p:txBody>
      </p:sp>
      <p:pic>
        <p:nvPicPr>
          <p:cNvPr id="4" name="Picture 5" descr="DBC0C7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86" y="1705511"/>
            <a:ext cx="6805331" cy="42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34" y="1760306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/>
              <a:t>合唱團的</a:t>
            </a:r>
            <a:r>
              <a:rPr lang="zh-TW" altLang="en-US" sz="6000" b="1" dirty="0" smtClean="0"/>
              <a:t>編排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681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97012" y="288324"/>
            <a:ext cx="10131425" cy="145626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800" b="1" dirty="0" smtClean="0">
                <a:latin typeface="Times New Roman" charset="0"/>
              </a:rPr>
              <a:t>(</a:t>
            </a:r>
            <a:r>
              <a:rPr lang="zh-TW" altLang="en-US" sz="4800" b="1" dirty="0" smtClean="0">
                <a:latin typeface="Times New Roman" charset="0"/>
              </a:rPr>
              <a:t>一</a:t>
            </a:r>
            <a:r>
              <a:rPr lang="en-US" altLang="zh-TW" sz="4800" b="1" dirty="0" smtClean="0">
                <a:latin typeface="Times New Roman" charset="0"/>
              </a:rPr>
              <a:t>) </a:t>
            </a:r>
            <a:r>
              <a:rPr lang="zh-TW" altLang="en-US" sz="4800" b="1" dirty="0" smtClean="0">
                <a:latin typeface="Times New Roman" charset="0"/>
              </a:rPr>
              <a:t>混聲合唱團的編排</a:t>
            </a:r>
          </a:p>
        </p:txBody>
      </p:sp>
      <p:pic>
        <p:nvPicPr>
          <p:cNvPr id="5" name="Content Placeholder 4" descr="787DA8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826" y="2285999"/>
            <a:ext cx="9017518" cy="32251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6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72295" y="132808"/>
            <a:ext cx="10131425" cy="92652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sz="3200" b="1" dirty="0" smtClean="0">
                <a:latin typeface="Times New Roman" charset="0"/>
              </a:rPr>
              <a:t>(</a:t>
            </a:r>
            <a:r>
              <a:rPr lang="zh-TW" altLang="en-US" sz="3200" b="1" dirty="0" smtClean="0">
                <a:latin typeface="Times New Roman" charset="0"/>
              </a:rPr>
              <a:t>一</a:t>
            </a:r>
            <a:r>
              <a:rPr lang="en-US" altLang="zh-TW" sz="3200" b="1" dirty="0" smtClean="0">
                <a:latin typeface="Times New Roman" charset="0"/>
              </a:rPr>
              <a:t>) </a:t>
            </a:r>
            <a:r>
              <a:rPr lang="zh-TW" altLang="en-US" sz="3200" b="1" dirty="0" smtClean="0">
                <a:latin typeface="Times New Roman" charset="0"/>
              </a:rPr>
              <a:t>混聲合唱團的編排</a:t>
            </a:r>
          </a:p>
        </p:txBody>
      </p:sp>
      <p:pic>
        <p:nvPicPr>
          <p:cNvPr id="5" name="Content Placeholder 4" descr="DED06D0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696" y="1133475"/>
            <a:ext cx="5626624" cy="24823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E45942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47" y="3925287"/>
            <a:ext cx="67678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28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870" y="613257"/>
            <a:ext cx="10131425" cy="100547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(</a:t>
            </a:r>
            <a:r>
              <a:rPr lang="zh-TW" altLang="en-US" b="1" dirty="0" smtClean="0">
                <a:latin typeface="Times New Roman" charset="0"/>
              </a:rPr>
              <a:t>一</a:t>
            </a:r>
            <a:r>
              <a:rPr lang="en-US" altLang="zh-TW" b="1" dirty="0" smtClean="0">
                <a:latin typeface="Times New Roman" charset="0"/>
              </a:rPr>
              <a:t>) </a:t>
            </a:r>
            <a:r>
              <a:rPr lang="zh-TW" altLang="en-US" b="1" dirty="0" smtClean="0">
                <a:latin typeface="Times New Roman" charset="0"/>
              </a:rPr>
              <a:t>混聲合唱團的編排</a:t>
            </a:r>
          </a:p>
        </p:txBody>
      </p:sp>
      <p:pic>
        <p:nvPicPr>
          <p:cNvPr id="6" name="Picture 6" descr="8FB8AE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21" y="2260270"/>
            <a:ext cx="9351839" cy="29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68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98390"/>
            <a:ext cx="10131425" cy="9623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(</a:t>
            </a:r>
            <a:r>
              <a:rPr lang="zh-TW" altLang="en-US" b="1" dirty="0" smtClean="0">
                <a:latin typeface="Times New Roman" charset="0"/>
              </a:rPr>
              <a:t>一</a:t>
            </a:r>
            <a:r>
              <a:rPr lang="en-US" altLang="zh-TW" b="1" dirty="0" smtClean="0">
                <a:latin typeface="Times New Roman" charset="0"/>
              </a:rPr>
              <a:t>) </a:t>
            </a:r>
            <a:r>
              <a:rPr lang="zh-TW" altLang="en-US" b="1" dirty="0" smtClean="0">
                <a:latin typeface="Times New Roman" charset="0"/>
              </a:rPr>
              <a:t>混聲合唱團的編排</a:t>
            </a:r>
          </a:p>
        </p:txBody>
      </p:sp>
      <p:pic>
        <p:nvPicPr>
          <p:cNvPr id="5" name="Picture 7" descr="A1968A9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921" y="1962739"/>
            <a:ext cx="8223146" cy="35483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1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04" y="498390"/>
            <a:ext cx="10131425" cy="9623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(</a:t>
            </a:r>
            <a:r>
              <a:rPr lang="zh-TW" altLang="en-US" b="1" dirty="0" smtClean="0">
                <a:latin typeface="Times New Roman" charset="0"/>
              </a:rPr>
              <a:t>一</a:t>
            </a:r>
            <a:r>
              <a:rPr lang="en-US" altLang="zh-TW" b="1" dirty="0" smtClean="0">
                <a:latin typeface="Times New Roman" charset="0"/>
              </a:rPr>
              <a:t>) </a:t>
            </a:r>
            <a:r>
              <a:rPr lang="zh-TW" altLang="en-US" b="1" dirty="0" smtClean="0">
                <a:latin typeface="Times New Roman" charset="0"/>
              </a:rPr>
              <a:t>混聲合唱團的編排</a:t>
            </a:r>
          </a:p>
        </p:txBody>
      </p:sp>
      <p:pic>
        <p:nvPicPr>
          <p:cNvPr id="5" name="Picture 6" descr="E41E4C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8" y="1952367"/>
            <a:ext cx="9962431" cy="334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49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460" y="201828"/>
            <a:ext cx="10131425" cy="11646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sz="4000" b="1" dirty="0" smtClean="0">
                <a:latin typeface="Times New Roman" charset="0"/>
              </a:rPr>
              <a:t>(</a:t>
            </a:r>
            <a:r>
              <a:rPr lang="zh-TW" altLang="en-US" sz="4000" b="1" dirty="0" smtClean="0">
                <a:latin typeface="Times New Roman" charset="0"/>
              </a:rPr>
              <a:t>二</a:t>
            </a:r>
            <a:r>
              <a:rPr lang="en-US" altLang="zh-TW" sz="4000" b="1" dirty="0" smtClean="0">
                <a:latin typeface="Times New Roman" charset="0"/>
              </a:rPr>
              <a:t>) </a:t>
            </a:r>
            <a:r>
              <a:rPr lang="zh-TW" altLang="en-US" sz="4000" b="1" dirty="0" smtClean="0">
                <a:latin typeface="Times New Roman" charset="0"/>
              </a:rPr>
              <a:t>同聲合唱團的編排</a:t>
            </a:r>
          </a:p>
        </p:txBody>
      </p:sp>
      <p:pic>
        <p:nvPicPr>
          <p:cNvPr id="5" name="Picture 6" descr="A7D25F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2" y="1582401"/>
            <a:ext cx="7763540" cy="43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29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6FCFA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6752" y="1647651"/>
            <a:ext cx="6495151" cy="4469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8614" y="349320"/>
            <a:ext cx="10131425" cy="93571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sz="4000" b="1" dirty="0" smtClean="0">
                <a:latin typeface="Times New Roman" charset="0"/>
              </a:rPr>
              <a:t>(</a:t>
            </a:r>
            <a:r>
              <a:rPr lang="zh-TW" altLang="en-US" sz="4000" b="1" dirty="0" smtClean="0">
                <a:latin typeface="Times New Roman" charset="0"/>
              </a:rPr>
              <a:t>三</a:t>
            </a:r>
            <a:r>
              <a:rPr lang="en-US" altLang="zh-TW" sz="4000" b="1" dirty="0" smtClean="0">
                <a:latin typeface="Times New Roman" charset="0"/>
              </a:rPr>
              <a:t>) </a:t>
            </a:r>
            <a:r>
              <a:rPr lang="zh-TW" altLang="en-US" sz="4000" b="1" dirty="0" smtClean="0">
                <a:latin typeface="Times New Roman" charset="0"/>
              </a:rPr>
              <a:t>合唱團與伴奏的編排</a:t>
            </a:r>
          </a:p>
        </p:txBody>
      </p:sp>
    </p:spTree>
    <p:extLst>
      <p:ext uri="{BB962C8B-B14F-4D97-AF65-F5344CB8AC3E}">
        <p14:creationId xmlns:p14="http://schemas.microsoft.com/office/powerpoint/2010/main" val="9600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43" y="1551399"/>
            <a:ext cx="10131425" cy="198367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堂區聖詠團的使命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7365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45" y="1761067"/>
            <a:ext cx="10131425" cy="115146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合唱聲部分配的</a:t>
            </a:r>
            <a:r>
              <a:rPr lang="zh-TW" altLang="en-US" sz="4800" b="1" dirty="0" smtClean="0"/>
              <a:t>建議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0377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B7A5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4" y="304801"/>
            <a:ext cx="7360355" cy="51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333" y="5667022"/>
            <a:ext cx="696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兩個高音譜號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764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085" y="223645"/>
            <a:ext cx="7484533" cy="835378"/>
          </a:xfrm>
        </p:spPr>
        <p:txBody>
          <a:bodyPr/>
          <a:lstStyle/>
          <a:p>
            <a:pPr algn="ctr"/>
            <a:r>
              <a:rPr lang="en-US" dirty="0" smtClean="0"/>
              <a:t>實驗(一):</a:t>
            </a:r>
            <a:endParaRPr lang="en-US" dirty="0"/>
          </a:p>
        </p:txBody>
      </p:sp>
      <p:pic>
        <p:nvPicPr>
          <p:cNvPr id="4" name="Picture 7" descr="AB7A52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9" y="1286933"/>
            <a:ext cx="6430186" cy="5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181" y="1636889"/>
            <a:ext cx="2928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第一部: Soprano + Alto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9181" y="2295686"/>
            <a:ext cx="2686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第二部</a:t>
            </a:r>
            <a:r>
              <a:rPr lang="en-US" sz="2200" b="1" dirty="0"/>
              <a:t>: </a:t>
            </a:r>
            <a:r>
              <a:rPr lang="en-US" sz="2200" b="1" dirty="0" smtClean="0"/>
              <a:t>Tenor </a:t>
            </a:r>
            <a:r>
              <a:rPr lang="en-US" sz="2200" b="1" dirty="0"/>
              <a:t>+ </a:t>
            </a:r>
            <a:r>
              <a:rPr lang="en-US" sz="2200" b="1" dirty="0" smtClean="0"/>
              <a:t>Bass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03798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085" y="223645"/>
            <a:ext cx="7484533" cy="835378"/>
          </a:xfrm>
        </p:spPr>
        <p:txBody>
          <a:bodyPr/>
          <a:lstStyle/>
          <a:p>
            <a:pPr algn="ctr"/>
            <a:r>
              <a:rPr lang="en-US" dirty="0" smtClean="0"/>
              <a:t>實驗(二):</a:t>
            </a:r>
            <a:endParaRPr lang="en-US" dirty="0"/>
          </a:p>
        </p:txBody>
      </p:sp>
      <p:pic>
        <p:nvPicPr>
          <p:cNvPr id="4" name="Picture 7" descr="AB7A52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70" y="1207911"/>
            <a:ext cx="6430186" cy="5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181" y="1557867"/>
            <a:ext cx="3168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第一部: Soprano + Tenor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9181" y="2160220"/>
            <a:ext cx="2686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第二部</a:t>
            </a:r>
            <a:r>
              <a:rPr lang="en-US" sz="2200" b="1" dirty="0"/>
              <a:t>: </a:t>
            </a:r>
            <a:r>
              <a:rPr lang="en-US" sz="2200" b="1" dirty="0" smtClean="0"/>
              <a:t>Alto </a:t>
            </a:r>
            <a:r>
              <a:rPr lang="en-US" sz="2200" b="1" dirty="0"/>
              <a:t>+ </a:t>
            </a:r>
            <a:r>
              <a:rPr lang="en-US" sz="2200" b="1" dirty="0" smtClean="0"/>
              <a:t>Bass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26446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FACFB4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337292"/>
            <a:ext cx="8116711" cy="52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333" y="5667022"/>
            <a:ext cx="696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兩個聲部在同一高音譜號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9127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D6B8D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5" y="433236"/>
            <a:ext cx="7112000" cy="545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47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30A30F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312" y="358095"/>
            <a:ext cx="8839200" cy="5365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10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8" y="464690"/>
            <a:ext cx="8139288" cy="54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55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97" y="418130"/>
            <a:ext cx="7960948" cy="531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25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BA389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13464"/>
            <a:ext cx="7778042" cy="557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1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14" y="83261"/>
            <a:ext cx="10131425" cy="1100096"/>
          </a:xfrm>
        </p:spPr>
        <p:txBody>
          <a:bodyPr/>
          <a:lstStyle/>
          <a:p>
            <a:pPr algn="ctr"/>
            <a:r>
              <a:rPr lang="zh-TW" altLang="en-US" b="1" dirty="0"/>
              <a:t>堂區聖詠團的使命</a:t>
            </a:r>
            <a:endParaRPr lang="en-US" dirty="0"/>
          </a:p>
        </p:txBody>
      </p:sp>
      <p:pic>
        <p:nvPicPr>
          <p:cNvPr id="6" name="Picture 4" descr="j04325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958" y="1472500"/>
            <a:ext cx="408695" cy="40869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43286" y="2135407"/>
            <a:ext cx="752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400" b="1" dirty="0"/>
              <a:t>以我們的歌聲，為天主傳遞福音的喜訊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3286" y="2998152"/>
            <a:ext cx="81010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3400" b="1" dirty="0"/>
              <a:t>透過侍奉及讚美，拉近信友及我們和天主之間的距離；並幫助信友們及我們自己在靈性上不斷成長，在日常生活中一起實踐天主的誡命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72265" y="5413472"/>
            <a:ext cx="8064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TW" altLang="en-US" sz="3400" b="1" u="sng">
                <a:latin typeface="Times New Roman" charset="0"/>
              </a:rPr>
              <a:t>聖奧思定</a:t>
            </a:r>
            <a:r>
              <a:rPr lang="zh-TW" altLang="en-US" sz="3400" b="1">
                <a:latin typeface="Times New Roman" charset="0"/>
              </a:rPr>
              <a:t>：“</a:t>
            </a:r>
            <a:r>
              <a:rPr lang="en-US" altLang="zh-TW" sz="3400" dirty="0">
                <a:latin typeface="Times New Roman" charset="0"/>
              </a:rPr>
              <a:t>He who sings well, prays twice”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43286" y="1339086"/>
            <a:ext cx="5797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400" b="1" dirty="0"/>
              <a:t>以我們的歌聲讚美及侍奉天主</a:t>
            </a:r>
          </a:p>
        </p:txBody>
      </p:sp>
      <p:pic>
        <p:nvPicPr>
          <p:cNvPr id="12" name="Picture 4" descr="j0432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958" y="2262101"/>
            <a:ext cx="408695" cy="408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" descr="j0432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890" y="3100581"/>
            <a:ext cx="408695" cy="408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j0432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957" y="5522302"/>
            <a:ext cx="408695" cy="408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3762D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8844" y="264986"/>
            <a:ext cx="9437513" cy="59326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18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EEAA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5" y="251593"/>
            <a:ext cx="7981246" cy="58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25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1" y="173849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選曲對彌撒的重要性及影響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6307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72445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選曲對彌撒的重要性及影響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157" y="2415822"/>
            <a:ext cx="10131425" cy="17610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http://www.catholic.org.tw/theology/public/liyi/topics/music/su/text4_B.htm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9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36" y="90311"/>
            <a:ext cx="10131425" cy="114017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今日臺灣教會彌撒中的</a:t>
            </a:r>
            <a:r>
              <a:rPr lang="zh-TW" altLang="en-US" sz="3200" b="1" dirty="0" smtClean="0"/>
              <a:t>歌唱</a:t>
            </a:r>
            <a:r>
              <a:rPr lang="en-US" altLang="zh-TW" sz="3200" b="1" dirty="0" smtClean="0"/>
              <a:t> (</a:t>
            </a:r>
            <a:r>
              <a:rPr lang="zh-TW" altLang="en-US" sz="3200" b="1" dirty="0" smtClean="0"/>
              <a:t>節錄</a:t>
            </a:r>
            <a:r>
              <a:rPr lang="en-US" altLang="zh-TW" sz="3200" b="1" dirty="0" smtClean="0"/>
              <a:t>)-- </a:t>
            </a:r>
            <a:r>
              <a:rPr lang="zh-TW" altLang="en-US" sz="3200" b="1" dirty="0" smtClean="0"/>
              <a:t>陳琦玲</a:t>
            </a:r>
            <a:endParaRPr lang="en-US" sz="3200" dirty="0"/>
          </a:p>
        </p:txBody>
      </p:sp>
      <p:pic>
        <p:nvPicPr>
          <p:cNvPr id="4" name="選曲原則(一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3844" y="1106311"/>
            <a:ext cx="7024608" cy="54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5599" y="993423"/>
            <a:ext cx="9386712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1511" y="5456957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今日臺灣教會彌撒中的歌唱</a:t>
            </a:r>
            <a:r>
              <a:rPr lang="en-US" altLang="zh-TW" sz="2400" b="1" dirty="0"/>
              <a:t> (</a:t>
            </a:r>
            <a:r>
              <a:rPr lang="zh-TW" altLang="en-US" sz="2400" b="1" dirty="0"/>
              <a:t>節錄</a:t>
            </a:r>
            <a:r>
              <a:rPr lang="en-US" altLang="zh-TW" sz="2400" b="1" dirty="0"/>
              <a:t>)-- </a:t>
            </a:r>
            <a:r>
              <a:rPr lang="zh-TW" altLang="en-US" sz="2400" b="1" dirty="0"/>
              <a:t>陳琦玲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5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9956" y="451557"/>
            <a:ext cx="6430023" cy="5271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0889" y="5987534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今日臺灣教會彌撒中的歌唱</a:t>
            </a:r>
            <a:r>
              <a:rPr lang="en-US" altLang="zh-TW" sz="2400" b="1" dirty="0"/>
              <a:t> (</a:t>
            </a:r>
            <a:r>
              <a:rPr lang="zh-TW" altLang="en-US" sz="2400" b="1" dirty="0"/>
              <a:t>節錄</a:t>
            </a:r>
            <a:r>
              <a:rPr lang="en-US" altLang="zh-TW" sz="2400" b="1" dirty="0"/>
              <a:t>)-- </a:t>
            </a:r>
            <a:r>
              <a:rPr lang="zh-TW" altLang="en-US" sz="2400" b="1" dirty="0"/>
              <a:t>陳琦玲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2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78" y="147884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PMingLiU" charset="-120"/>
                <a:ea typeface="PMingLiU" charset="-120"/>
                <a:cs typeface="PMingLiU" charset="-120"/>
              </a:rPr>
              <a:t>答問環節</a:t>
            </a:r>
            <a:endParaRPr lang="en-US" sz="5400" b="1" dirty="0"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164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0859" y="578848"/>
            <a:ext cx="2470579" cy="6745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2800" b="1" dirty="0" smtClean="0"/>
              <a:t>參考書籍：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32143" y="1421559"/>
            <a:ext cx="10331074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altLang="zh-TW" sz="1600" b="1" dirty="0" smtClean="0"/>
              <a:t>Colin, D. (2003) </a:t>
            </a:r>
            <a:r>
              <a:rPr lang="en-US" altLang="zh-TW" sz="1600" b="1" i="1" dirty="0" smtClean="0"/>
              <a:t>Choral Conducting: Philosophy and Practice.</a:t>
            </a:r>
            <a:r>
              <a:rPr lang="en-US" altLang="zh-TW" sz="1600" b="1" dirty="0" smtClean="0"/>
              <a:t> New York, London: Routledge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2"/>
              <a:defRPr/>
            </a:pPr>
            <a:r>
              <a:rPr lang="en-US" altLang="zh-TW" sz="1600" b="1" dirty="0" smtClean="0"/>
              <a:t>Duane, S.C. (1981) </a:t>
            </a:r>
            <a:r>
              <a:rPr lang="en-US" altLang="zh-TW" sz="1600" b="1" i="1" dirty="0" smtClean="0"/>
              <a:t>Teaching Choral Concepts.</a:t>
            </a:r>
            <a:r>
              <a:rPr lang="en-US" altLang="zh-TW" sz="1600" b="1" dirty="0" smtClean="0"/>
              <a:t> USA: Horizon Publishers &amp; Distributors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3"/>
              <a:defRPr/>
            </a:pPr>
            <a:r>
              <a:rPr lang="en-US" altLang="zh-TW" sz="1600" b="1" dirty="0" smtClean="0"/>
              <a:t>Elizabeth, P. (2002) </a:t>
            </a:r>
            <a:r>
              <a:rPr lang="en-US" altLang="zh-TW" sz="1600" b="1" i="1" dirty="0" smtClean="0"/>
              <a:t>Spotlight on teaching Chorus</a:t>
            </a:r>
            <a:r>
              <a:rPr lang="en-US" altLang="zh-TW" sz="1600" b="1" dirty="0" smtClean="0"/>
              <a:t>. Reston: The National Association for Music Education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4"/>
              <a:defRPr/>
            </a:pPr>
            <a:r>
              <a:rPr lang="en-US" altLang="zh-TW" sz="1600" b="1" dirty="0" smtClean="0"/>
              <a:t>Franke, H, </a:t>
            </a:r>
            <a:r>
              <a:rPr lang="en-US" altLang="zh-TW" sz="1600" b="1" dirty="0" err="1" smtClean="0"/>
              <a:t>Wilhem</a:t>
            </a:r>
            <a:r>
              <a:rPr lang="en-US" altLang="zh-TW" sz="1600" b="1" dirty="0" smtClean="0"/>
              <a:t>, E. (1981) </a:t>
            </a:r>
            <a:r>
              <a:rPr lang="en-US" altLang="zh-TW" sz="1600" b="1" i="1" dirty="0" smtClean="0"/>
              <a:t>Voice Building For Choirs.</a:t>
            </a:r>
            <a:r>
              <a:rPr lang="en-US" altLang="zh-TW" sz="1600" b="1" dirty="0" smtClean="0"/>
              <a:t> London: </a:t>
            </a:r>
            <a:r>
              <a:rPr lang="en-US" altLang="zh-TW" sz="1600" b="1" dirty="0" err="1" smtClean="0"/>
              <a:t>Hinshaw</a:t>
            </a:r>
            <a:r>
              <a:rPr lang="en-US" altLang="zh-TW" sz="1600" b="1" dirty="0" smtClean="0"/>
              <a:t> Music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5"/>
              <a:defRPr/>
            </a:pPr>
            <a:r>
              <a:rPr lang="en-US" altLang="zh-TW" sz="1600" b="1" dirty="0" smtClean="0"/>
              <a:t>James, J. (1996) </a:t>
            </a:r>
            <a:r>
              <a:rPr lang="en-US" altLang="zh-TW" sz="1600" b="1" i="1" dirty="0" smtClean="0"/>
              <a:t>Evoking Sound.</a:t>
            </a:r>
            <a:r>
              <a:rPr lang="en-US" altLang="zh-TW" sz="1600" b="1" dirty="0" smtClean="0"/>
              <a:t> Chicago: GIA Publications, Inc.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6"/>
              <a:defRPr/>
            </a:pPr>
            <a:r>
              <a:rPr lang="en-US" altLang="zh-TW" sz="1600" b="1" dirty="0" smtClean="0"/>
              <a:t>John, B.H. (1995) </a:t>
            </a:r>
            <a:r>
              <a:rPr lang="en-US" altLang="zh-TW" sz="1600" b="1" i="1" dirty="0" smtClean="0"/>
              <a:t>Comprehensive Choral Music Education.</a:t>
            </a:r>
            <a:r>
              <a:rPr lang="en-US" altLang="zh-TW" sz="1600" b="1" dirty="0" smtClean="0"/>
              <a:t> New Jersey: Prentice-Hall, Inc.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7"/>
              <a:defRPr/>
            </a:pPr>
            <a:r>
              <a:rPr lang="en-US" altLang="zh-TW" sz="1600" b="1" dirty="0" smtClean="0"/>
              <a:t>Nancy T. (1996) </a:t>
            </a:r>
            <a:r>
              <a:rPr lang="en-US" altLang="zh-TW" sz="1600" b="1" i="1" dirty="0" smtClean="0"/>
              <a:t>Nancy’s Telfer’s Choral Curriculum Guide: An Audio Workshop.</a:t>
            </a:r>
            <a:r>
              <a:rPr lang="en-US" altLang="zh-TW" sz="1600" b="1" dirty="0" smtClean="0"/>
              <a:t> San Diego: Neil A </a:t>
            </a:r>
            <a:r>
              <a:rPr lang="en-US" altLang="zh-TW" sz="1600" b="1" dirty="0" err="1" smtClean="0"/>
              <a:t>Kjos</a:t>
            </a:r>
            <a:r>
              <a:rPr lang="en-US" altLang="zh-TW" sz="1600" b="1" dirty="0" smtClean="0"/>
              <a:t> Music Company Publisher</a:t>
            </a:r>
          </a:p>
          <a:p>
            <a:pPr eaLnBrk="1" hangingPunct="1">
              <a:defRPr/>
            </a:pPr>
            <a:endParaRPr lang="en-US" altLang="zh-TW" sz="1600" b="1" dirty="0" smtClean="0"/>
          </a:p>
          <a:p>
            <a:pPr eaLnBrk="1" hangingPunct="1">
              <a:buFontTx/>
              <a:buAutoNum type="arabicPeriod" startAt="8"/>
              <a:defRPr/>
            </a:pPr>
            <a:r>
              <a:rPr lang="en-US" altLang="zh-TW" sz="1600" b="1" dirty="0" smtClean="0"/>
              <a:t>Peta, W. (2000) </a:t>
            </a:r>
            <a:r>
              <a:rPr lang="en-US" altLang="zh-TW" sz="1600" b="1" i="1" dirty="0" smtClean="0"/>
              <a:t>Child Voice.</a:t>
            </a:r>
            <a:r>
              <a:rPr lang="en-US" altLang="zh-TW" sz="1600" b="1" dirty="0" smtClean="0"/>
              <a:t> Sweden: KTH Voice Research Centre</a:t>
            </a:r>
          </a:p>
          <a:p>
            <a:pPr eaLnBrk="1" hangingPunct="1">
              <a:buFontTx/>
              <a:buAutoNum type="arabicPeriod" startAt="12"/>
              <a:defRPr/>
            </a:pPr>
            <a:endParaRPr lang="zh-TW" alt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0609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45" y="1021840"/>
            <a:ext cx="10131425" cy="54104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zh-TW" sz="1600" dirty="0"/>
          </a:p>
          <a:p>
            <a:pPr>
              <a:lnSpc>
                <a:spcPct val="120000"/>
              </a:lnSpc>
              <a:buFontTx/>
              <a:buAutoNum type="arabicPeriod" startAt="9"/>
              <a:defRPr/>
            </a:pPr>
            <a:r>
              <a:rPr lang="en-US" altLang="zh-TW" sz="2200" dirty="0"/>
              <a:t>Walter, L. (2004) </a:t>
            </a:r>
            <a:r>
              <a:rPr lang="en-US" altLang="zh-TW" sz="2200" i="1" dirty="0"/>
              <a:t>A handbook for Beginning Choral Educators.</a:t>
            </a:r>
            <a:r>
              <a:rPr lang="en-US" altLang="zh-TW" sz="2200" dirty="0"/>
              <a:t> USA: Indiana University </a:t>
            </a:r>
            <a:r>
              <a:rPr lang="en-US" altLang="zh-TW" sz="2200" dirty="0" smtClean="0"/>
              <a:t>Press</a:t>
            </a:r>
            <a:endParaRPr lang="en-US" altLang="zh-TW" sz="1300" dirty="0"/>
          </a:p>
          <a:p>
            <a:pPr>
              <a:lnSpc>
                <a:spcPct val="120000"/>
              </a:lnSpc>
              <a:buFontTx/>
              <a:buAutoNum type="arabicPeriod" startAt="9"/>
              <a:defRPr/>
            </a:pPr>
            <a:r>
              <a:rPr lang="en-US" altLang="zh-TW" sz="2200" dirty="0"/>
              <a:t>Brock </a:t>
            </a:r>
            <a:r>
              <a:rPr lang="en-US" altLang="zh-TW" sz="2200" dirty="0" err="1"/>
              <a:t>McELHERAN</a:t>
            </a:r>
            <a:r>
              <a:rPr lang="en-US" altLang="zh-TW" sz="2200" dirty="0"/>
              <a:t> (2004) </a:t>
            </a:r>
            <a:r>
              <a:rPr lang="en-US" altLang="zh-TW" sz="2200" i="1" dirty="0"/>
              <a:t>Conducting Technique For Beginners and Professionals Third Edition: OUP </a:t>
            </a:r>
            <a:endParaRPr lang="en-US" altLang="zh-TW" sz="2200" i="1" dirty="0" smtClean="0"/>
          </a:p>
          <a:p>
            <a:pPr>
              <a:lnSpc>
                <a:spcPct val="120000"/>
              </a:lnSpc>
              <a:buFontTx/>
              <a:buAutoNum type="arabicPeriod" startAt="9"/>
              <a:defRPr/>
            </a:pPr>
            <a:r>
              <a:rPr lang="zh-TW" altLang="en-US" sz="2200" dirty="0" smtClean="0"/>
              <a:t>馬革順 </a:t>
            </a:r>
            <a:r>
              <a:rPr lang="en-US" altLang="zh-TW" sz="2200" dirty="0" smtClean="0"/>
              <a:t>(1992) </a:t>
            </a:r>
            <a:r>
              <a:rPr lang="zh-TW" altLang="en-US" sz="2200" i="1" dirty="0" smtClean="0"/>
              <a:t>合唱學</a:t>
            </a:r>
            <a:r>
              <a:rPr lang="en-US" altLang="zh-TW" sz="2200" i="1" dirty="0" smtClean="0"/>
              <a:t>.</a:t>
            </a:r>
            <a:r>
              <a:rPr lang="en-US" altLang="zh-TW" sz="2200" dirty="0" smtClean="0"/>
              <a:t> </a:t>
            </a:r>
            <a:r>
              <a:rPr lang="zh-TW" altLang="en-US" sz="2200" dirty="0" smtClean="0"/>
              <a:t>香港</a:t>
            </a:r>
            <a:r>
              <a:rPr lang="en-US" altLang="zh-TW" sz="2200" dirty="0" smtClean="0"/>
              <a:t>: </a:t>
            </a:r>
            <a:r>
              <a:rPr lang="zh-TW" altLang="en-US" sz="2200" dirty="0" smtClean="0"/>
              <a:t>宣道</a:t>
            </a:r>
            <a:r>
              <a:rPr lang="zh-TW" altLang="en-US" sz="2200" dirty="0" smtClean="0"/>
              <a:t>出版社</a:t>
            </a:r>
            <a:endParaRPr lang="zh-TW" altLang="en-US" sz="2200" dirty="0"/>
          </a:p>
          <a:p>
            <a:pPr>
              <a:lnSpc>
                <a:spcPct val="120000"/>
              </a:lnSpc>
              <a:buFontTx/>
              <a:buAutoNum type="arabicPeriod" startAt="12"/>
              <a:defRPr/>
            </a:pPr>
            <a:r>
              <a:rPr lang="zh-TW" altLang="en-US" sz="2200" dirty="0"/>
              <a:t>楊鴻年 </a:t>
            </a:r>
            <a:r>
              <a:rPr lang="en-US" altLang="zh-TW" sz="2200" dirty="0"/>
              <a:t>(2004) </a:t>
            </a:r>
            <a:r>
              <a:rPr lang="zh-TW" altLang="en-US" sz="2200" i="1" dirty="0"/>
              <a:t>童聲合唱訓練學</a:t>
            </a:r>
            <a:r>
              <a:rPr lang="en-US" altLang="zh-TW" sz="2200" i="1" dirty="0"/>
              <a:t>.</a:t>
            </a:r>
            <a:r>
              <a:rPr lang="en-US" altLang="zh-TW" sz="2200" dirty="0"/>
              <a:t> </a:t>
            </a:r>
            <a:r>
              <a:rPr lang="zh-TW" altLang="en-US" sz="2200" dirty="0"/>
              <a:t>台灣</a:t>
            </a:r>
            <a:r>
              <a:rPr lang="en-US" altLang="zh-TW" sz="2200" dirty="0"/>
              <a:t>: </a:t>
            </a:r>
            <a:r>
              <a:rPr lang="zh-TW" altLang="en-US" sz="2200" dirty="0"/>
              <a:t>財團法人台北愛樂文教</a:t>
            </a:r>
            <a:r>
              <a:rPr lang="zh-TW" altLang="en-US" sz="2200" dirty="0" smtClean="0"/>
              <a:t>基金會</a:t>
            </a:r>
            <a:endParaRPr lang="zh-TW" altLang="en-US" sz="2200" dirty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dirty="0"/>
              <a:t>陳康 </a:t>
            </a:r>
            <a:r>
              <a:rPr lang="en-US" altLang="zh-TW" sz="2200" dirty="0"/>
              <a:t>(2003) </a:t>
            </a:r>
            <a:r>
              <a:rPr lang="zh-TW" altLang="en-US" sz="2200" i="1" dirty="0"/>
              <a:t>盡善盡美</a:t>
            </a:r>
            <a:r>
              <a:rPr lang="en-US" altLang="zh-TW" sz="2200" i="1" dirty="0"/>
              <a:t>: </a:t>
            </a:r>
            <a:r>
              <a:rPr lang="zh-TW" altLang="en-US" sz="2200" i="1" dirty="0"/>
              <a:t>合唱技巧縱橫</a:t>
            </a:r>
            <a:r>
              <a:rPr lang="en-US" altLang="zh-TW" sz="2200" dirty="0"/>
              <a:t>. </a:t>
            </a:r>
            <a:r>
              <a:rPr lang="zh-TW" altLang="en-US" sz="2200" dirty="0"/>
              <a:t>香港</a:t>
            </a:r>
            <a:r>
              <a:rPr lang="en-US" altLang="zh-TW" sz="2200" dirty="0"/>
              <a:t>: </a:t>
            </a:r>
            <a:r>
              <a:rPr lang="zh-TW" altLang="en-US" sz="2200" dirty="0"/>
              <a:t>宣道</a:t>
            </a:r>
            <a:r>
              <a:rPr lang="zh-TW" altLang="en-US" sz="2200" dirty="0" smtClean="0"/>
              <a:t>出版社</a:t>
            </a:r>
            <a:endParaRPr lang="zh-TW" altLang="en-US" sz="2200" dirty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dirty="0"/>
              <a:t>張大勝 </a:t>
            </a:r>
            <a:r>
              <a:rPr lang="en-US" altLang="zh-TW" sz="2200" dirty="0"/>
              <a:t>(</a:t>
            </a:r>
            <a:r>
              <a:rPr lang="zh-TW" altLang="en-US" sz="2200" dirty="0"/>
              <a:t>中華民國九十三年</a:t>
            </a:r>
            <a:r>
              <a:rPr lang="en-US" altLang="zh-TW" sz="2200" dirty="0"/>
              <a:t>) </a:t>
            </a:r>
            <a:r>
              <a:rPr lang="zh-TW" altLang="en-US" sz="2200" i="1" dirty="0"/>
              <a:t>合唱指揮研究</a:t>
            </a:r>
            <a:r>
              <a:rPr lang="en-US" altLang="zh-TW" sz="2200" i="1" dirty="0"/>
              <a:t>. </a:t>
            </a:r>
            <a:r>
              <a:rPr lang="zh-TW" altLang="en-US" sz="2200" dirty="0"/>
              <a:t>全音樂譜出版社</a:t>
            </a:r>
            <a:r>
              <a:rPr lang="zh-TW" altLang="en-US" sz="2200" dirty="0" smtClean="0"/>
              <a:t>有限公司</a:t>
            </a:r>
            <a:endParaRPr lang="en-US" altLang="zh-TW" sz="2200" dirty="0" smtClean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dirty="0" smtClean="0"/>
              <a:t>李振邦</a:t>
            </a:r>
            <a:r>
              <a:rPr lang="en-US" altLang="zh-TW" sz="2200" dirty="0" smtClean="0"/>
              <a:t> (2002) </a:t>
            </a:r>
            <a:r>
              <a:rPr lang="zh-TW" altLang="en-US" sz="2200" i="1" dirty="0" smtClean="0"/>
              <a:t>教會音樂</a:t>
            </a:r>
            <a:r>
              <a:rPr lang="en-US" altLang="zh-TW" sz="2200" i="1" dirty="0" smtClean="0"/>
              <a:t> (</a:t>
            </a:r>
            <a:r>
              <a:rPr lang="zh-TW" altLang="en-US" sz="2200" i="1" dirty="0" smtClean="0"/>
              <a:t>修訂版</a:t>
            </a:r>
            <a:r>
              <a:rPr lang="en-US" altLang="zh-TW" sz="2200" i="1" dirty="0" smtClean="0"/>
              <a:t>) </a:t>
            </a:r>
            <a:r>
              <a:rPr lang="zh-TW" altLang="en-US" sz="2200" dirty="0" smtClean="0"/>
              <a:t>世界文物</a:t>
            </a:r>
            <a:r>
              <a:rPr lang="zh-TW" altLang="en-US" sz="2200" dirty="0" smtClean="0"/>
              <a:t>出版社</a:t>
            </a:r>
            <a:endParaRPr lang="en-US" altLang="zh-TW" sz="2200" dirty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dirty="0" smtClean="0"/>
              <a:t>王沛綸 </a:t>
            </a:r>
            <a:r>
              <a:rPr lang="en-US" altLang="zh-TW" sz="2200" dirty="0"/>
              <a:t>(</a:t>
            </a:r>
            <a:r>
              <a:rPr lang="zh-TW" altLang="en-US" sz="2200" dirty="0"/>
              <a:t>中華民國七十六年</a:t>
            </a:r>
            <a:r>
              <a:rPr lang="en-US" altLang="zh-TW" sz="2200" dirty="0"/>
              <a:t>) </a:t>
            </a:r>
            <a:r>
              <a:rPr lang="zh-TW" altLang="en-US" sz="2200" i="1" dirty="0"/>
              <a:t>指揮學</a:t>
            </a:r>
            <a:r>
              <a:rPr lang="en-US" altLang="zh-TW" sz="2200" i="1" dirty="0"/>
              <a:t>.</a:t>
            </a:r>
            <a:r>
              <a:rPr lang="zh-TW" altLang="en-US" sz="2200" dirty="0"/>
              <a:t>全音樂譜出版社</a:t>
            </a:r>
            <a:r>
              <a:rPr lang="zh-TW" altLang="en-US" sz="2200" dirty="0" smtClean="0"/>
              <a:t>有限公司</a:t>
            </a:r>
            <a:endParaRPr lang="en-US" altLang="zh-TW" sz="2200" dirty="0" smtClean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dirty="0" smtClean="0"/>
              <a:t>天主教</a:t>
            </a:r>
            <a:r>
              <a:rPr lang="zh-TW" altLang="en-US" sz="2200" dirty="0"/>
              <a:t>輔仁聖博敏</a:t>
            </a:r>
            <a:r>
              <a:rPr lang="zh-TW" altLang="en-US" sz="2200" dirty="0" smtClean="0"/>
              <a:t>神學院</a:t>
            </a:r>
            <a:r>
              <a:rPr lang="en-US" altLang="zh-TW" sz="2200" dirty="0" smtClean="0"/>
              <a:t>: </a:t>
            </a:r>
            <a:r>
              <a:rPr lang="zh-TW" altLang="en-US" dirty="0" smtClean="0"/>
              <a:t>蘇開儀</a:t>
            </a:r>
            <a:r>
              <a:rPr lang="en-US" altLang="zh-TW" dirty="0" smtClean="0"/>
              <a:t> </a:t>
            </a:r>
            <a:r>
              <a:rPr lang="mr-IN" altLang="zh-TW" dirty="0" smtClean="0"/>
              <a:t>–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“</a:t>
            </a:r>
            <a:r>
              <a:rPr lang="zh-TW" altLang="en-US" i="1" dirty="0" smtClean="0"/>
              <a:t>如何</a:t>
            </a:r>
            <a:r>
              <a:rPr lang="zh-TW" altLang="en-US" i="1" dirty="0"/>
              <a:t>為禮儀</a:t>
            </a:r>
            <a:r>
              <a:rPr lang="zh-TW" altLang="en-US" i="1" dirty="0" smtClean="0"/>
              <a:t>選曲</a:t>
            </a:r>
            <a:r>
              <a:rPr lang="en-US" altLang="zh-TW" i="1" dirty="0" smtClean="0"/>
              <a:t>”</a:t>
            </a:r>
            <a:endParaRPr lang="en-US" altLang="zh-TW" sz="2200" dirty="0" smtClean="0"/>
          </a:p>
          <a:p>
            <a:pPr>
              <a:lnSpc>
                <a:spcPct val="120000"/>
              </a:lnSpc>
              <a:buFontTx/>
              <a:buAutoNum type="arabicPeriod" startAt="13"/>
              <a:defRPr/>
            </a:pPr>
            <a:r>
              <a:rPr lang="zh-TW" altLang="en-US" sz="2200" b="1" dirty="0"/>
              <a:t>陳琦玲</a:t>
            </a:r>
            <a:r>
              <a:rPr lang="en-US" altLang="zh-TW" sz="2200" dirty="0"/>
              <a:t>: </a:t>
            </a:r>
            <a:r>
              <a:rPr lang="en-US" altLang="zh-TW" sz="2200" dirty="0" smtClean="0"/>
              <a:t>“</a:t>
            </a:r>
            <a:r>
              <a:rPr lang="zh-TW" altLang="en-US" sz="2200" b="1" i="1" dirty="0" smtClean="0"/>
              <a:t>今日</a:t>
            </a:r>
            <a:r>
              <a:rPr lang="zh-TW" altLang="en-US" sz="2200" b="1" i="1" dirty="0"/>
              <a:t>臺灣教會彌撒中的</a:t>
            </a:r>
            <a:r>
              <a:rPr lang="zh-TW" altLang="en-US" sz="2200" b="1" i="1" dirty="0" smtClean="0"/>
              <a:t>歌唱</a:t>
            </a:r>
            <a:r>
              <a:rPr lang="en-US" altLang="zh-TW" sz="2200" b="1" i="1" dirty="0" smtClean="0"/>
              <a:t>”</a:t>
            </a:r>
            <a:endParaRPr lang="zh-TW" altLang="en-US" sz="1600" i="1" dirty="0"/>
          </a:p>
          <a:p>
            <a:endParaRPr lang="en-US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5546" y="365038"/>
            <a:ext cx="1811338" cy="7670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2800" b="1" dirty="0" smtClean="0"/>
              <a:t>參考書籍：</a:t>
            </a:r>
          </a:p>
        </p:txBody>
      </p:sp>
    </p:spTree>
    <p:extLst>
      <p:ext uri="{BB962C8B-B14F-4D97-AF65-F5344CB8AC3E}">
        <p14:creationId xmlns:p14="http://schemas.microsoft.com/office/powerpoint/2010/main" val="15268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6623" y="155482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一般的誤解 </a:t>
            </a:r>
            <a:r>
              <a:rPr lang="en-US" altLang="zh-TW" sz="5400" b="1" dirty="0" smtClean="0">
                <a:latin typeface="Times New Roman" charset="0"/>
              </a:rPr>
              <a:t>/</a:t>
            </a:r>
            <a:r>
              <a:rPr lang="en-US" altLang="zh-TW" sz="5400" b="1" dirty="0" smtClean="0"/>
              <a:t> </a:t>
            </a:r>
            <a:r>
              <a:rPr lang="zh-TW" altLang="en-US" sz="5400" b="1" dirty="0" smtClean="0"/>
              <a:t>忽略</a:t>
            </a:r>
            <a:r>
              <a:rPr lang="zh-TW" alt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1479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29" y="198634"/>
            <a:ext cx="10131425" cy="1456267"/>
          </a:xfrm>
        </p:spPr>
        <p:txBody>
          <a:bodyPr/>
          <a:lstStyle/>
          <a:p>
            <a:pPr algn="ctr"/>
            <a:r>
              <a:rPr lang="zh-TW" altLang="en-US" b="1" smtClean="0"/>
              <a:t>一般的誤解 </a:t>
            </a:r>
            <a:r>
              <a:rPr lang="en-US" altLang="zh-TW" b="1" dirty="0" smtClean="0">
                <a:latin typeface="Times New Roman" charset="0"/>
              </a:rPr>
              <a:t>/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忽略</a:t>
            </a:r>
            <a:r>
              <a:rPr lang="zh-TW" altLang="en-US" sz="3200" dirty="0" smtClean="0"/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877602" y="1433150"/>
            <a:ext cx="8602037" cy="364913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/>
              <a:t>任何人也可以成為一名指揮</a:t>
            </a:r>
          </a:p>
          <a:p>
            <a:pPr eaLnBrk="1" hangingPunct="1">
              <a:defRPr/>
            </a:pPr>
            <a:r>
              <a:rPr lang="zh-TW" altLang="en-US" sz="3600" b="1" dirty="0" smtClean="0"/>
              <a:t>只需懂得基本簡單的指揮動作，便可以成為一名指揮了</a:t>
            </a:r>
          </a:p>
          <a:p>
            <a:pPr eaLnBrk="1" hangingPunct="1">
              <a:defRPr/>
            </a:pPr>
            <a:r>
              <a:rPr lang="zh-TW" altLang="en-US" sz="3600" b="1" dirty="0" smtClean="0"/>
              <a:t>指揮是</a:t>
            </a:r>
            <a:r>
              <a:rPr lang="zh-TW" altLang="en-US" sz="3600" b="1" dirty="0" smtClean="0">
                <a:ea typeface="細明體" charset="-120"/>
              </a:rPr>
              <a:t>「人肉拍子機</a:t>
            </a:r>
            <a:r>
              <a:rPr lang="zh-TW" altLang="en-US" sz="3600" b="1" dirty="0" smtClean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869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1558" y="1626742"/>
            <a:ext cx="10131425" cy="14562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b="1" dirty="0" smtClean="0"/>
              <a:t>指揮的定義、重要性、功能及使命</a:t>
            </a:r>
          </a:p>
        </p:txBody>
      </p:sp>
    </p:spTree>
    <p:extLst>
      <p:ext uri="{BB962C8B-B14F-4D97-AF65-F5344CB8AC3E}">
        <p14:creationId xmlns:p14="http://schemas.microsoft.com/office/powerpoint/2010/main" val="19856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24" y="1397288"/>
            <a:ext cx="10697965" cy="45891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zh-TW" altLang="en-US" sz="2800" b="1" dirty="0">
                <a:latin typeface="Times New Roman" charset="0"/>
              </a:rPr>
              <a:t>透過清晰的動作去指示合唱團 </a:t>
            </a:r>
            <a:r>
              <a:rPr lang="en-US" altLang="zh-TW" sz="2800" b="1" dirty="0">
                <a:latin typeface="Times New Roman" charset="0"/>
              </a:rPr>
              <a:t>/ </a:t>
            </a:r>
            <a:r>
              <a:rPr lang="zh-TW" altLang="en-US" sz="2800" b="1" dirty="0">
                <a:latin typeface="Times New Roman" charset="0"/>
              </a:rPr>
              <a:t>樂隊成員有效地把樂曲演譯出來。</a:t>
            </a:r>
          </a:p>
          <a:p>
            <a:pPr algn="just">
              <a:buNone/>
              <a:defRPr/>
            </a:pPr>
            <a:endParaRPr lang="zh-TW" altLang="en-US" sz="2800" b="1" dirty="0">
              <a:latin typeface="Times New Roman" charset="0"/>
            </a:endParaRPr>
          </a:p>
          <a:p>
            <a:pPr algn="just">
              <a:defRPr/>
            </a:pPr>
            <a:r>
              <a:rPr lang="zh-TW" altLang="en-US" sz="2800" b="1" dirty="0">
                <a:latin typeface="Times New Roman" charset="0"/>
              </a:rPr>
              <a:t>指揮需要能把自己的訊息</a:t>
            </a:r>
            <a:r>
              <a:rPr lang="en-US" altLang="zh-TW" sz="2800" b="1" dirty="0">
                <a:latin typeface="Times New Roman" charset="0"/>
              </a:rPr>
              <a:t>/</a:t>
            </a:r>
            <a:r>
              <a:rPr lang="zh-TW" altLang="en-US" sz="2800" b="1" dirty="0">
                <a:latin typeface="Times New Roman" charset="0"/>
              </a:rPr>
              <a:t>感覺傳遞給團員，必須能使團員能感覺他所感覺的去演奏</a:t>
            </a:r>
            <a:r>
              <a:rPr lang="en-US" altLang="zh-TW" sz="2800" b="1" dirty="0">
                <a:latin typeface="Times New Roman" charset="0"/>
              </a:rPr>
              <a:t>/</a:t>
            </a:r>
            <a:r>
              <a:rPr lang="zh-TW" altLang="en-US" sz="2800" b="1" dirty="0">
                <a:latin typeface="Times New Roman" charset="0"/>
              </a:rPr>
              <a:t>演唱，這樣指揮的情緒才能和團員互相溝通，並透過指揮對音樂的熱誠，温暖及感染團員們的心，只有這樣才能使指揮、團員們及所演譯的音樂融合成為一體，而使音樂能光芒四射，活現眼前。</a:t>
            </a:r>
          </a:p>
          <a:p>
            <a:pPr algn="just"/>
            <a:endParaRPr lang="en-U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107" y="260280"/>
            <a:ext cx="10131425" cy="94179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/>
              <a:t>指揮的定義、重要性、功能及使命</a:t>
            </a:r>
          </a:p>
        </p:txBody>
      </p:sp>
    </p:spTree>
    <p:extLst>
      <p:ext uri="{BB962C8B-B14F-4D97-AF65-F5344CB8AC3E}">
        <p14:creationId xmlns:p14="http://schemas.microsoft.com/office/powerpoint/2010/main" val="13824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410</TotalTime>
  <Words>1544</Words>
  <Application>Microsoft Macintosh PowerPoint</Application>
  <PresentationFormat>Widescreen</PresentationFormat>
  <Paragraphs>193</Paragraphs>
  <Slides>59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Calibri Light</vt:lpstr>
      <vt:lpstr>Mangal</vt:lpstr>
      <vt:lpstr>PMingLiU</vt:lpstr>
      <vt:lpstr>Times New Roman</vt:lpstr>
      <vt:lpstr>新細明體</vt:lpstr>
      <vt:lpstr>細明體</vt:lpstr>
      <vt:lpstr>Arial</vt:lpstr>
      <vt:lpstr>Celestial</vt:lpstr>
      <vt:lpstr>司琴及指揮導論   聖樂委員會培育組專題講座</vt:lpstr>
      <vt:lpstr>內容:</vt:lpstr>
      <vt:lpstr>內容:</vt:lpstr>
      <vt:lpstr>堂區聖詠團的使命 </vt:lpstr>
      <vt:lpstr>堂區聖詠團的使命</vt:lpstr>
      <vt:lpstr>一般的誤解 / 忽略 </vt:lpstr>
      <vt:lpstr>一般的誤解 / 忽略 </vt:lpstr>
      <vt:lpstr>指揮的定義、重要性、功能及使命</vt:lpstr>
      <vt:lpstr>指揮的定義、重要性、功能及使命</vt:lpstr>
      <vt:lpstr>指揮的定義、重要性、功能及使命</vt:lpstr>
      <vt:lpstr>指揮在合唱團中的身份 / 角色 </vt:lpstr>
      <vt:lpstr>指揮在合唱團中的身份 / 角色 </vt:lpstr>
      <vt:lpstr>成為一名優秀指揮的要求 </vt:lpstr>
      <vt:lpstr>成為一名優秀指揮的要求 </vt:lpstr>
      <vt:lpstr>成為一名優秀指揮的要求 </vt:lpstr>
      <vt:lpstr>PowerPoint Presentation</vt:lpstr>
      <vt:lpstr>成為一名優秀指揮的要求 </vt:lpstr>
      <vt:lpstr>成為一名優秀指揮的要求 </vt:lpstr>
      <vt:lpstr>指揮基本概念簡介及示範</vt:lpstr>
      <vt:lpstr>禮儀中指揮及司琴的職責</vt:lpstr>
      <vt:lpstr>禮儀中指揮及司琴的職責</vt:lpstr>
      <vt:lpstr>另外，指揮還需要:</vt:lpstr>
      <vt:lpstr>另外，指揮還需要:</vt:lpstr>
      <vt:lpstr>樂曲 / 歌詞內容及其意義</vt:lpstr>
      <vt:lpstr>指揮及司琴的關係和合作 </vt:lpstr>
      <vt:lpstr>指揮及司琴之間的關係和合作 </vt:lpstr>
      <vt:lpstr>指揮及司琴之間的關係和合作 </vt:lpstr>
      <vt:lpstr>當禮儀指揮及司琴的條件</vt:lpstr>
      <vt:lpstr>合唱團的種類</vt:lpstr>
      <vt:lpstr>聲部分類</vt:lpstr>
      <vt:lpstr>各聲部的音域 (參考資料)</vt:lpstr>
      <vt:lpstr>合唱團的編排</vt:lpstr>
      <vt:lpstr>(一) 混聲合唱團的編排</vt:lpstr>
      <vt:lpstr>(一) 混聲合唱團的編排</vt:lpstr>
      <vt:lpstr>(一) 混聲合唱團的編排</vt:lpstr>
      <vt:lpstr>(一) 混聲合唱團的編排</vt:lpstr>
      <vt:lpstr>(一) 混聲合唱團的編排</vt:lpstr>
      <vt:lpstr>(二) 同聲合唱團的編排</vt:lpstr>
      <vt:lpstr>(三) 合唱團與伴奏的編排</vt:lpstr>
      <vt:lpstr>合唱聲部分配的建議</vt:lpstr>
      <vt:lpstr>PowerPoint Presentation</vt:lpstr>
      <vt:lpstr>實驗(一):</vt:lpstr>
      <vt:lpstr>實驗(二):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選曲對彌撒的重要性及影響</vt:lpstr>
      <vt:lpstr>選曲對彌撒的重要性及影響</vt:lpstr>
      <vt:lpstr>今日臺灣教會彌撒中的歌唱 (節錄)-- 陳琦玲</vt:lpstr>
      <vt:lpstr>PowerPoint Presentation</vt:lpstr>
      <vt:lpstr>PowerPoint Presentation</vt:lpstr>
      <vt:lpstr>答問環節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司琴及指揮導論   聖樂委員會培育組專題講座</dc:title>
  <dc:creator>Agatha Fung</dc:creator>
  <cp:lastModifiedBy>Agatha Fung</cp:lastModifiedBy>
  <cp:revision>39</cp:revision>
  <dcterms:created xsi:type="dcterms:W3CDTF">2016-10-08T09:00:18Z</dcterms:created>
  <dcterms:modified xsi:type="dcterms:W3CDTF">2016-10-10T14:55:07Z</dcterms:modified>
</cp:coreProperties>
</file>